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6" d="100"/>
          <a:sy n="66" d="100"/>
        </p:scale>
        <p:origin x="900"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1715-C934-FDFA-8112-D6E8B1046B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F01D15-FD12-2A3E-0AD7-7A76A9FB52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A2ADB1-3F45-ABFE-D449-3C2AAFB0DB2B}"/>
              </a:ext>
            </a:extLst>
          </p:cNvPr>
          <p:cNvSpPr>
            <a:spLocks noGrp="1"/>
          </p:cNvSpPr>
          <p:nvPr>
            <p:ph type="dt" sz="half" idx="10"/>
          </p:nvPr>
        </p:nvSpPr>
        <p:spPr/>
        <p:txBody>
          <a:bodyPr/>
          <a:lstStyle/>
          <a:p>
            <a:fld id="{9B066D6C-7A71-41B6-ADAD-3103B9E02423}" type="datetimeFigureOut">
              <a:rPr lang="en-US" smtClean="0"/>
              <a:t>4/27/2023</a:t>
            </a:fld>
            <a:endParaRPr lang="en-US"/>
          </a:p>
        </p:txBody>
      </p:sp>
      <p:sp>
        <p:nvSpPr>
          <p:cNvPr id="5" name="Footer Placeholder 4">
            <a:extLst>
              <a:ext uri="{FF2B5EF4-FFF2-40B4-BE49-F238E27FC236}">
                <a16:creationId xmlns:a16="http://schemas.microsoft.com/office/drawing/2014/main" id="{C2E4A782-A754-4BE0-DCFE-8A9449A02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793217-ED41-4464-DE70-33A405348B7A}"/>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1321415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D6CD2-4307-35A2-6CCF-32B6A8EDF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33044B-7D0D-5645-215F-C08182FBAD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4B5-8C69-EFF1-5B7B-FAE1B89D9A1E}"/>
              </a:ext>
            </a:extLst>
          </p:cNvPr>
          <p:cNvSpPr>
            <a:spLocks noGrp="1"/>
          </p:cNvSpPr>
          <p:nvPr>
            <p:ph type="dt" sz="half" idx="10"/>
          </p:nvPr>
        </p:nvSpPr>
        <p:spPr/>
        <p:txBody>
          <a:bodyPr/>
          <a:lstStyle/>
          <a:p>
            <a:fld id="{9B066D6C-7A71-41B6-ADAD-3103B9E02423}" type="datetimeFigureOut">
              <a:rPr lang="en-US" smtClean="0"/>
              <a:t>4/27/2023</a:t>
            </a:fld>
            <a:endParaRPr lang="en-US"/>
          </a:p>
        </p:txBody>
      </p:sp>
      <p:sp>
        <p:nvSpPr>
          <p:cNvPr id="5" name="Footer Placeholder 4">
            <a:extLst>
              <a:ext uri="{FF2B5EF4-FFF2-40B4-BE49-F238E27FC236}">
                <a16:creationId xmlns:a16="http://schemas.microsoft.com/office/drawing/2014/main" id="{3AFFB307-735A-9882-130F-0B89A0DBE8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9F50A-880B-DEA2-A76C-EACC1FC7975B}"/>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2903107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47352-3639-4B94-7DA2-F5F76141A6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B81829-2460-4434-D7BB-382D27CCEE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EB556-F97E-E795-D134-62AB3C9C9011}"/>
              </a:ext>
            </a:extLst>
          </p:cNvPr>
          <p:cNvSpPr>
            <a:spLocks noGrp="1"/>
          </p:cNvSpPr>
          <p:nvPr>
            <p:ph type="dt" sz="half" idx="10"/>
          </p:nvPr>
        </p:nvSpPr>
        <p:spPr/>
        <p:txBody>
          <a:bodyPr/>
          <a:lstStyle/>
          <a:p>
            <a:fld id="{9B066D6C-7A71-41B6-ADAD-3103B9E02423}" type="datetimeFigureOut">
              <a:rPr lang="en-US" smtClean="0"/>
              <a:t>4/27/2023</a:t>
            </a:fld>
            <a:endParaRPr lang="en-US"/>
          </a:p>
        </p:txBody>
      </p:sp>
      <p:sp>
        <p:nvSpPr>
          <p:cNvPr id="5" name="Footer Placeholder 4">
            <a:extLst>
              <a:ext uri="{FF2B5EF4-FFF2-40B4-BE49-F238E27FC236}">
                <a16:creationId xmlns:a16="http://schemas.microsoft.com/office/drawing/2014/main" id="{C3C51C75-22AE-9B63-0DD8-FD133EADC5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FED037-96DF-0DA2-30F4-888446D252D1}"/>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2114433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59D90-EBBA-5210-8C25-BD51410153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B9380D-6654-F055-49FC-CDDDC8BA5A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CF70B9-BBAF-DA1D-2A47-8B39157BB672}"/>
              </a:ext>
            </a:extLst>
          </p:cNvPr>
          <p:cNvSpPr>
            <a:spLocks noGrp="1"/>
          </p:cNvSpPr>
          <p:nvPr>
            <p:ph type="dt" sz="half" idx="10"/>
          </p:nvPr>
        </p:nvSpPr>
        <p:spPr/>
        <p:txBody>
          <a:bodyPr/>
          <a:lstStyle/>
          <a:p>
            <a:fld id="{9B066D6C-7A71-41B6-ADAD-3103B9E02423}" type="datetimeFigureOut">
              <a:rPr lang="en-US" smtClean="0"/>
              <a:t>4/27/2023</a:t>
            </a:fld>
            <a:endParaRPr lang="en-US"/>
          </a:p>
        </p:txBody>
      </p:sp>
      <p:sp>
        <p:nvSpPr>
          <p:cNvPr id="5" name="Footer Placeholder 4">
            <a:extLst>
              <a:ext uri="{FF2B5EF4-FFF2-40B4-BE49-F238E27FC236}">
                <a16:creationId xmlns:a16="http://schemas.microsoft.com/office/drawing/2014/main" id="{A237A4AD-B4C6-68EA-7F1D-C829DDE4F6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20502-D5B8-754D-8D64-BBBE205A02A9}"/>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4234114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2959D-F671-BA04-51EA-84FF2CB469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F29B71-A92F-7192-C324-7788FB5920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6BCD28-7BC9-C7E2-859E-A677BD2961F7}"/>
              </a:ext>
            </a:extLst>
          </p:cNvPr>
          <p:cNvSpPr>
            <a:spLocks noGrp="1"/>
          </p:cNvSpPr>
          <p:nvPr>
            <p:ph type="dt" sz="half" idx="10"/>
          </p:nvPr>
        </p:nvSpPr>
        <p:spPr/>
        <p:txBody>
          <a:bodyPr/>
          <a:lstStyle/>
          <a:p>
            <a:fld id="{9B066D6C-7A71-41B6-ADAD-3103B9E02423}" type="datetimeFigureOut">
              <a:rPr lang="en-US" smtClean="0"/>
              <a:t>4/27/2023</a:t>
            </a:fld>
            <a:endParaRPr lang="en-US"/>
          </a:p>
        </p:txBody>
      </p:sp>
      <p:sp>
        <p:nvSpPr>
          <p:cNvPr id="5" name="Footer Placeholder 4">
            <a:extLst>
              <a:ext uri="{FF2B5EF4-FFF2-40B4-BE49-F238E27FC236}">
                <a16:creationId xmlns:a16="http://schemas.microsoft.com/office/drawing/2014/main" id="{5D3E8CB9-46CE-D1AF-FAF0-BD135D006B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00603B-D363-DCC2-417C-1320A4A423AF}"/>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70055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C8E16-F35F-7524-CC89-6413F6A88D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43DC8F-C4E2-1BA8-AEDC-AB45DB9A2D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FC1A3F-37B7-6519-DD2D-05D1D0133F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D8B5CB-BC27-F39C-9826-95034E19B767}"/>
              </a:ext>
            </a:extLst>
          </p:cNvPr>
          <p:cNvSpPr>
            <a:spLocks noGrp="1"/>
          </p:cNvSpPr>
          <p:nvPr>
            <p:ph type="dt" sz="half" idx="10"/>
          </p:nvPr>
        </p:nvSpPr>
        <p:spPr/>
        <p:txBody>
          <a:bodyPr/>
          <a:lstStyle/>
          <a:p>
            <a:fld id="{9B066D6C-7A71-41B6-ADAD-3103B9E02423}" type="datetimeFigureOut">
              <a:rPr lang="en-US" smtClean="0"/>
              <a:t>4/27/2023</a:t>
            </a:fld>
            <a:endParaRPr lang="en-US"/>
          </a:p>
        </p:txBody>
      </p:sp>
      <p:sp>
        <p:nvSpPr>
          <p:cNvPr id="6" name="Footer Placeholder 5">
            <a:extLst>
              <a:ext uri="{FF2B5EF4-FFF2-40B4-BE49-F238E27FC236}">
                <a16:creationId xmlns:a16="http://schemas.microsoft.com/office/drawing/2014/main" id="{E483C18F-CE22-764A-FA69-790481BC47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5D0C67-E925-33BD-8E9A-2E666C0E7AC9}"/>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1372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EB34-89BA-2A08-66B2-CF667B9610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6E118E-293A-E87A-4B34-DEE33ED7AC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F0D5DC-3707-47B8-7DB0-0E1B11B8F0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02AD36-5A70-B6B7-B03B-F0E2987FDC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C8B985-145A-5AFB-8A80-41AC9D2DAC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E89234-3427-1FC3-6F3F-14A844602AE3}"/>
              </a:ext>
            </a:extLst>
          </p:cNvPr>
          <p:cNvSpPr>
            <a:spLocks noGrp="1"/>
          </p:cNvSpPr>
          <p:nvPr>
            <p:ph type="dt" sz="half" idx="10"/>
          </p:nvPr>
        </p:nvSpPr>
        <p:spPr/>
        <p:txBody>
          <a:bodyPr/>
          <a:lstStyle/>
          <a:p>
            <a:fld id="{9B066D6C-7A71-41B6-ADAD-3103B9E02423}" type="datetimeFigureOut">
              <a:rPr lang="en-US" smtClean="0"/>
              <a:t>4/27/2023</a:t>
            </a:fld>
            <a:endParaRPr lang="en-US"/>
          </a:p>
        </p:txBody>
      </p:sp>
      <p:sp>
        <p:nvSpPr>
          <p:cNvPr id="8" name="Footer Placeholder 7">
            <a:extLst>
              <a:ext uri="{FF2B5EF4-FFF2-40B4-BE49-F238E27FC236}">
                <a16:creationId xmlns:a16="http://schemas.microsoft.com/office/drawing/2014/main" id="{BBBFAFAF-F743-8710-337E-DAB4EB7237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73700E-9A4C-7B30-AE88-499C26BA0593}"/>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3136083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AEC03-1225-2CDE-0BC5-898786EC11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4FF4F-3D0C-7059-6CEE-0D98F49AAF52}"/>
              </a:ext>
            </a:extLst>
          </p:cNvPr>
          <p:cNvSpPr>
            <a:spLocks noGrp="1"/>
          </p:cNvSpPr>
          <p:nvPr>
            <p:ph type="dt" sz="half" idx="10"/>
          </p:nvPr>
        </p:nvSpPr>
        <p:spPr/>
        <p:txBody>
          <a:bodyPr/>
          <a:lstStyle/>
          <a:p>
            <a:fld id="{9B066D6C-7A71-41B6-ADAD-3103B9E02423}" type="datetimeFigureOut">
              <a:rPr lang="en-US" smtClean="0"/>
              <a:t>4/27/2023</a:t>
            </a:fld>
            <a:endParaRPr lang="en-US"/>
          </a:p>
        </p:txBody>
      </p:sp>
      <p:sp>
        <p:nvSpPr>
          <p:cNvPr id="4" name="Footer Placeholder 3">
            <a:extLst>
              <a:ext uri="{FF2B5EF4-FFF2-40B4-BE49-F238E27FC236}">
                <a16:creationId xmlns:a16="http://schemas.microsoft.com/office/drawing/2014/main" id="{9EB0B76F-7FDF-DB89-D376-9ACB05B0C7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457C00-2D20-D351-AFE5-FA38EA08D2E0}"/>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342720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6F600C-58A2-D832-5AC3-6036374B882B}"/>
              </a:ext>
            </a:extLst>
          </p:cNvPr>
          <p:cNvSpPr>
            <a:spLocks noGrp="1"/>
          </p:cNvSpPr>
          <p:nvPr>
            <p:ph type="dt" sz="half" idx="10"/>
          </p:nvPr>
        </p:nvSpPr>
        <p:spPr/>
        <p:txBody>
          <a:bodyPr/>
          <a:lstStyle/>
          <a:p>
            <a:fld id="{9B066D6C-7A71-41B6-ADAD-3103B9E02423}" type="datetimeFigureOut">
              <a:rPr lang="en-US" smtClean="0"/>
              <a:t>4/27/2023</a:t>
            </a:fld>
            <a:endParaRPr lang="en-US"/>
          </a:p>
        </p:txBody>
      </p:sp>
      <p:sp>
        <p:nvSpPr>
          <p:cNvPr id="3" name="Footer Placeholder 2">
            <a:extLst>
              <a:ext uri="{FF2B5EF4-FFF2-40B4-BE49-F238E27FC236}">
                <a16:creationId xmlns:a16="http://schemas.microsoft.com/office/drawing/2014/main" id="{EE2324AC-016E-D106-1FB4-299ED5DAF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A8B636-158E-1B4B-D93F-5A3D20945089}"/>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2535428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CC4D9-C370-6578-18FE-C20286F96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257099-3EA4-45BC-F857-EAC4307ED6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37E338-3B3A-D82B-7C7F-6900274470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0C0595-05B2-423E-D539-98E7F166BCD0}"/>
              </a:ext>
            </a:extLst>
          </p:cNvPr>
          <p:cNvSpPr>
            <a:spLocks noGrp="1"/>
          </p:cNvSpPr>
          <p:nvPr>
            <p:ph type="dt" sz="half" idx="10"/>
          </p:nvPr>
        </p:nvSpPr>
        <p:spPr/>
        <p:txBody>
          <a:bodyPr/>
          <a:lstStyle/>
          <a:p>
            <a:fld id="{9B066D6C-7A71-41B6-ADAD-3103B9E02423}" type="datetimeFigureOut">
              <a:rPr lang="en-US" smtClean="0"/>
              <a:t>4/27/2023</a:t>
            </a:fld>
            <a:endParaRPr lang="en-US"/>
          </a:p>
        </p:txBody>
      </p:sp>
      <p:sp>
        <p:nvSpPr>
          <p:cNvPr id="6" name="Footer Placeholder 5">
            <a:extLst>
              <a:ext uri="{FF2B5EF4-FFF2-40B4-BE49-F238E27FC236}">
                <a16:creationId xmlns:a16="http://schemas.microsoft.com/office/drawing/2014/main" id="{972294D5-D26D-AC56-AAC0-0E7D33D92E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54BCE4-98C5-0761-2D2D-9E850097E2B9}"/>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2297358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E58D8-1292-B929-81F9-8EE8B56D9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D4CF38-2F04-A473-463B-2041A5E64C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DB5038-9017-F494-0683-45E26A84D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5390B6-69F6-F5E1-051A-96E7EFB8DB43}"/>
              </a:ext>
            </a:extLst>
          </p:cNvPr>
          <p:cNvSpPr>
            <a:spLocks noGrp="1"/>
          </p:cNvSpPr>
          <p:nvPr>
            <p:ph type="dt" sz="half" idx="10"/>
          </p:nvPr>
        </p:nvSpPr>
        <p:spPr/>
        <p:txBody>
          <a:bodyPr/>
          <a:lstStyle/>
          <a:p>
            <a:fld id="{9B066D6C-7A71-41B6-ADAD-3103B9E02423}" type="datetimeFigureOut">
              <a:rPr lang="en-US" smtClean="0"/>
              <a:t>4/27/2023</a:t>
            </a:fld>
            <a:endParaRPr lang="en-US"/>
          </a:p>
        </p:txBody>
      </p:sp>
      <p:sp>
        <p:nvSpPr>
          <p:cNvPr id="6" name="Footer Placeholder 5">
            <a:extLst>
              <a:ext uri="{FF2B5EF4-FFF2-40B4-BE49-F238E27FC236}">
                <a16:creationId xmlns:a16="http://schemas.microsoft.com/office/drawing/2014/main" id="{148E39C6-3E70-3DA8-F34C-77E834CEF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834D11-D4F6-B45C-E3BD-A5A5B741D7F2}"/>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3377084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C44194-65B5-0BB6-9A2E-CE5A71CF4D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61E4BB-8E39-A063-A650-6A0CB362DD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8C50C9-4A19-48C6-5852-93A2204A9A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066D6C-7A71-41B6-ADAD-3103B9E02423}" type="datetimeFigureOut">
              <a:rPr lang="en-US" smtClean="0"/>
              <a:t>4/27/2023</a:t>
            </a:fld>
            <a:endParaRPr lang="en-US"/>
          </a:p>
        </p:txBody>
      </p:sp>
      <p:sp>
        <p:nvSpPr>
          <p:cNvPr id="5" name="Footer Placeholder 4">
            <a:extLst>
              <a:ext uri="{FF2B5EF4-FFF2-40B4-BE49-F238E27FC236}">
                <a16:creationId xmlns:a16="http://schemas.microsoft.com/office/drawing/2014/main" id="{E608AFC7-4211-069C-2BE7-C135497F9C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DD11D5-3881-1C21-AFA1-4716B5637E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426D00-2C0F-4EB7-BB2C-21AA19DC501A}" type="slidenum">
              <a:rPr lang="en-US" smtClean="0"/>
              <a:t>‹#›</a:t>
            </a:fld>
            <a:endParaRPr lang="en-US"/>
          </a:p>
        </p:txBody>
      </p:sp>
    </p:spTree>
    <p:extLst>
      <p:ext uri="{BB962C8B-B14F-4D97-AF65-F5344CB8AC3E}">
        <p14:creationId xmlns:p14="http://schemas.microsoft.com/office/powerpoint/2010/main" val="2878521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google.github.io/mediapipe/" TargetMode="External"/><Relationship Id="rId3" Type="http://schemas.openxmlformats.org/officeDocument/2006/relationships/hyperlink" Target="https://google.github.io/mediapipe/solutions/hands.html" TargetMode="External"/><Relationship Id="rId7" Type="http://schemas.openxmlformats.org/officeDocument/2006/relationships/hyperlink" Target="https://docs.opencv.org/4.x/d6/d00/tutorial_py_root.html" TargetMode="External"/><Relationship Id="rId2" Type="http://schemas.openxmlformats.org/officeDocument/2006/relationships/hyperlink" Target="https://doi.org/10.3390/app10020722" TargetMode="External"/><Relationship Id="rId1" Type="http://schemas.openxmlformats.org/officeDocument/2006/relationships/slideLayout" Target="../slideLayouts/slideLayout2.xml"/><Relationship Id="rId6" Type="http://schemas.openxmlformats.org/officeDocument/2006/relationships/hyperlink" Target="https://github.com/rishabh-arya/Gesture-controlled-opencv-calculator" TargetMode="External"/><Relationship Id="rId5" Type="http://schemas.openxmlformats.org/officeDocument/2006/relationships/hyperlink" Target="https://github.com/kinivi/hand-gesture-recognition-mediapipe" TargetMode="External"/><Relationship Id="rId4" Type="http://schemas.openxmlformats.org/officeDocument/2006/relationships/hyperlink" Target="https://github.com/Kazuhito00/hand-gesture-recognition-using-mediapip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17">
            <a:extLst>
              <a:ext uri="{FF2B5EF4-FFF2-40B4-BE49-F238E27FC236}">
                <a16:creationId xmlns:a16="http://schemas.microsoft.com/office/drawing/2014/main" id="{C2616E71-7702-4514-BCE4-BAADB22ED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5" name="Color Cover">
              <a:extLst>
                <a:ext uri="{FF2B5EF4-FFF2-40B4-BE49-F238E27FC236}">
                  <a16:creationId xmlns:a16="http://schemas.microsoft.com/office/drawing/2014/main" id="{15F9A7D7-E8EB-49D7-ACB0-13481EF1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olor Cover">
              <a:extLst>
                <a:ext uri="{FF2B5EF4-FFF2-40B4-BE49-F238E27FC236}">
                  <a16:creationId xmlns:a16="http://schemas.microsoft.com/office/drawing/2014/main" id="{044CB560-3BF4-4256-8C60-8864DA0AB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21">
            <a:extLst>
              <a:ext uri="{FF2B5EF4-FFF2-40B4-BE49-F238E27FC236}">
                <a16:creationId xmlns:a16="http://schemas.microsoft.com/office/drawing/2014/main" id="{A2840072-D6EC-480D-9A1B-928B36F92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3" name="Color">
              <a:extLst>
                <a:ext uri="{FF2B5EF4-FFF2-40B4-BE49-F238E27FC236}">
                  <a16:creationId xmlns:a16="http://schemas.microsoft.com/office/drawing/2014/main" id="{CADDA0B4-EE72-46AA-A7BB-C271924B72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olor">
              <a:extLst>
                <a:ext uri="{FF2B5EF4-FFF2-40B4-BE49-F238E27FC236}">
                  <a16:creationId xmlns:a16="http://schemas.microsoft.com/office/drawing/2014/main" id="{B2519E48-483B-4612-935D-790A10605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FCA6D2AF-E73F-03BD-F10A-989826E9E91B}"/>
              </a:ext>
            </a:extLst>
          </p:cNvPr>
          <p:cNvPicPr>
            <a:picLocks noChangeAspect="1"/>
          </p:cNvPicPr>
          <p:nvPr/>
        </p:nvPicPr>
        <p:blipFill>
          <a:blip r:embed="rId2"/>
          <a:stretch>
            <a:fillRect/>
          </a:stretch>
        </p:blipFill>
        <p:spPr>
          <a:xfrm>
            <a:off x="6677026" y="1530116"/>
            <a:ext cx="4571936" cy="3776011"/>
          </a:xfrm>
          <a:prstGeom prst="rect">
            <a:avLst/>
          </a:prstGeom>
        </p:spPr>
      </p:pic>
      <p:grpSp>
        <p:nvGrpSpPr>
          <p:cNvPr id="39" name="Group 25">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0" name="Freeform: Shape 2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2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2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2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3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DC3B381B-1339-C383-1989-B1546F6EDA27}"/>
              </a:ext>
            </a:extLst>
          </p:cNvPr>
          <p:cNvSpPr>
            <a:spLocks noGrp="1"/>
          </p:cNvSpPr>
          <p:nvPr>
            <p:ph type="ctrTitle"/>
          </p:nvPr>
        </p:nvSpPr>
        <p:spPr>
          <a:xfrm>
            <a:off x="1012644" y="841664"/>
            <a:ext cx="5203990" cy="2782723"/>
          </a:xfrm>
        </p:spPr>
        <p:txBody>
          <a:bodyPr vert="horz" lIns="91440" tIns="45720" rIns="91440" bIns="45720" rtlCol="0" anchor="b">
            <a:normAutofit/>
          </a:bodyPr>
          <a:lstStyle/>
          <a:p>
            <a:pPr algn="l"/>
            <a:r>
              <a:rPr lang="en-US" sz="4800" kern="1200">
                <a:solidFill>
                  <a:schemeClr val="bg1"/>
                </a:solidFill>
                <a:latin typeface="+mj-lt"/>
                <a:ea typeface="+mj-ea"/>
                <a:cs typeface="+mj-cs"/>
              </a:rPr>
              <a:t>Virtual Calculator controlled by Hand Gestures</a:t>
            </a:r>
          </a:p>
        </p:txBody>
      </p:sp>
    </p:spTree>
    <p:extLst>
      <p:ext uri="{BB962C8B-B14F-4D97-AF65-F5344CB8AC3E}">
        <p14:creationId xmlns:p14="http://schemas.microsoft.com/office/powerpoint/2010/main" val="36121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37">
            <a:extLst>
              <a:ext uri="{FF2B5EF4-FFF2-40B4-BE49-F238E27FC236}">
                <a16:creationId xmlns:a16="http://schemas.microsoft.com/office/drawing/2014/main" id="{6D22FA1E-E02A-4FC5-BBA6-577D6DA0C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Freeform: Shape 39">
            <a:extLst>
              <a:ext uri="{FF2B5EF4-FFF2-40B4-BE49-F238E27FC236}">
                <a16:creationId xmlns:a16="http://schemas.microsoft.com/office/drawing/2014/main" id="{05D27520-F270-4F3D-A46E-76A337B6E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315529 w 12192000"/>
              <a:gd name="connsiteY0" fmla="*/ 4323896 h 6858000"/>
              <a:gd name="connsiteX1" fmla="*/ 6295588 w 12192000"/>
              <a:gd name="connsiteY1" fmla="*/ 4367579 h 6858000"/>
              <a:gd name="connsiteX2" fmla="*/ 6219229 w 12192000"/>
              <a:gd name="connsiteY2" fmla="*/ 4436818 h 6858000"/>
              <a:gd name="connsiteX3" fmla="*/ 6065687 w 12192000"/>
              <a:gd name="connsiteY3" fmla="*/ 4637204 h 6858000"/>
              <a:gd name="connsiteX4" fmla="*/ 5727387 w 12192000"/>
              <a:gd name="connsiteY4" fmla="*/ 5460076 h 6858000"/>
              <a:gd name="connsiteX5" fmla="*/ 5620972 w 12192000"/>
              <a:gd name="connsiteY5" fmla="*/ 5725836 h 6858000"/>
              <a:gd name="connsiteX6" fmla="*/ 5707795 w 12192000"/>
              <a:gd name="connsiteY6" fmla="*/ 5790089 h 6858000"/>
              <a:gd name="connsiteX7" fmla="*/ 5554627 w 12192000"/>
              <a:gd name="connsiteY7" fmla="*/ 6078873 h 6858000"/>
              <a:gd name="connsiteX8" fmla="*/ 5373489 w 12192000"/>
              <a:gd name="connsiteY8" fmla="*/ 6402408 h 6858000"/>
              <a:gd name="connsiteX9" fmla="*/ 5099999 w 12192000"/>
              <a:gd name="connsiteY9" fmla="*/ 6827527 h 6858000"/>
              <a:gd name="connsiteX10" fmla="*/ 5078133 w 12192000"/>
              <a:gd name="connsiteY10" fmla="*/ 6857998 h 6858000"/>
              <a:gd name="connsiteX11" fmla="*/ 9179960 w 12192000"/>
              <a:gd name="connsiteY11" fmla="*/ 6857998 h 6858000"/>
              <a:gd name="connsiteX12" fmla="*/ 9179960 w 12192000"/>
              <a:gd name="connsiteY12" fmla="*/ 4323896 h 6858000"/>
              <a:gd name="connsiteX13" fmla="*/ 0 w 12192000"/>
              <a:gd name="connsiteY13" fmla="*/ 0 h 6858000"/>
              <a:gd name="connsiteX14" fmla="*/ 5872711 w 12192000"/>
              <a:gd name="connsiteY14" fmla="*/ 0 h 6858000"/>
              <a:gd name="connsiteX15" fmla="*/ 5885421 w 12192000"/>
              <a:gd name="connsiteY15" fmla="*/ 20207 h 6858000"/>
              <a:gd name="connsiteX16" fmla="*/ 5925300 w 12192000"/>
              <a:gd name="connsiteY16" fmla="*/ 48911 h 6858000"/>
              <a:gd name="connsiteX17" fmla="*/ 5940039 w 12192000"/>
              <a:gd name="connsiteY17" fmla="*/ 101212 h 6858000"/>
              <a:gd name="connsiteX18" fmla="*/ 5969942 w 12192000"/>
              <a:gd name="connsiteY18" fmla="*/ 311282 h 6858000"/>
              <a:gd name="connsiteX19" fmla="*/ 5961238 w 12192000"/>
              <a:gd name="connsiteY19" fmla="*/ 357643 h 6858000"/>
              <a:gd name="connsiteX20" fmla="*/ 5917195 w 12192000"/>
              <a:gd name="connsiteY20" fmla="*/ 420369 h 6858000"/>
              <a:gd name="connsiteX21" fmla="*/ 5882753 w 12192000"/>
              <a:gd name="connsiteY21" fmla="*/ 556832 h 6858000"/>
              <a:gd name="connsiteX22" fmla="*/ 5814490 w 12192000"/>
              <a:gd name="connsiteY22" fmla="*/ 757416 h 6858000"/>
              <a:gd name="connsiteX23" fmla="*/ 5780064 w 12192000"/>
              <a:gd name="connsiteY23" fmla="*/ 817804 h 6858000"/>
              <a:gd name="connsiteX24" fmla="*/ 5808232 w 12192000"/>
              <a:gd name="connsiteY24" fmla="*/ 850533 h 6858000"/>
              <a:gd name="connsiteX25" fmla="*/ 5906473 w 12192000"/>
              <a:gd name="connsiteY25" fmla="*/ 1076571 h 6858000"/>
              <a:gd name="connsiteX26" fmla="*/ 5778623 w 12192000"/>
              <a:gd name="connsiteY26" fmla="*/ 1369280 h 6858000"/>
              <a:gd name="connsiteX27" fmla="*/ 5710841 w 12192000"/>
              <a:gd name="connsiteY27" fmla="*/ 1462628 h 6858000"/>
              <a:gd name="connsiteX28" fmla="*/ 5846774 w 12192000"/>
              <a:gd name="connsiteY28" fmla="*/ 1455933 h 6858000"/>
              <a:gd name="connsiteX29" fmla="*/ 5897329 w 12192000"/>
              <a:gd name="connsiteY29" fmla="*/ 1553073 h 6858000"/>
              <a:gd name="connsiteX30" fmla="*/ 5919735 w 12192000"/>
              <a:gd name="connsiteY30" fmla="*/ 1602736 h 6858000"/>
              <a:gd name="connsiteX31" fmla="*/ 6057874 w 12192000"/>
              <a:gd name="connsiteY31" fmla="*/ 1910648 h 6858000"/>
              <a:gd name="connsiteX32" fmla="*/ 6039719 w 12192000"/>
              <a:gd name="connsiteY32" fmla="*/ 2010547 h 6858000"/>
              <a:gd name="connsiteX33" fmla="*/ 5841713 w 12192000"/>
              <a:gd name="connsiteY33" fmla="*/ 2520599 h 6858000"/>
              <a:gd name="connsiteX34" fmla="*/ 6071734 w 12192000"/>
              <a:gd name="connsiteY34" fmla="*/ 2593468 h 6858000"/>
              <a:gd name="connsiteX35" fmla="*/ 6092050 w 12192000"/>
              <a:gd name="connsiteY35" fmla="*/ 2806646 h 6858000"/>
              <a:gd name="connsiteX36" fmla="*/ 6215122 w 12192000"/>
              <a:gd name="connsiteY36" fmla="*/ 3021197 h 6858000"/>
              <a:gd name="connsiteX37" fmla="*/ 6338100 w 12192000"/>
              <a:gd name="connsiteY37" fmla="*/ 3178087 h 6858000"/>
              <a:gd name="connsiteX38" fmla="*/ 6343927 w 12192000"/>
              <a:gd name="connsiteY38" fmla="*/ 3194685 h 6858000"/>
              <a:gd name="connsiteX39" fmla="*/ 6343850 w 12192000"/>
              <a:gd name="connsiteY39" fmla="*/ 3201174 h 6858000"/>
              <a:gd name="connsiteX40" fmla="*/ 6366375 w 12192000"/>
              <a:gd name="connsiteY40" fmla="*/ 3271251 h 6858000"/>
              <a:gd name="connsiteX41" fmla="*/ 6369430 w 12192000"/>
              <a:gd name="connsiteY41" fmla="*/ 3276240 h 6858000"/>
              <a:gd name="connsiteX42" fmla="*/ 6392405 w 12192000"/>
              <a:gd name="connsiteY42" fmla="*/ 3360437 h 6858000"/>
              <a:gd name="connsiteX43" fmla="*/ 6397993 w 12192000"/>
              <a:gd name="connsiteY43" fmla="*/ 3390203 h 6858000"/>
              <a:gd name="connsiteX44" fmla="*/ 6394652 w 12192000"/>
              <a:gd name="connsiteY44" fmla="*/ 3402205 h 6858000"/>
              <a:gd name="connsiteX45" fmla="*/ 6366662 w 12192000"/>
              <a:gd name="connsiteY45" fmla="*/ 3442044 h 6858000"/>
              <a:gd name="connsiteX46" fmla="*/ 6320915 w 12192000"/>
              <a:gd name="connsiteY46" fmla="*/ 3701547 h 6858000"/>
              <a:gd name="connsiteX47" fmla="*/ 6364618 w 12192000"/>
              <a:gd name="connsiteY47" fmla="*/ 3743844 h 6858000"/>
              <a:gd name="connsiteX48" fmla="*/ 6370409 w 12192000"/>
              <a:gd name="connsiteY48" fmla="*/ 3754454 h 6858000"/>
              <a:gd name="connsiteX49" fmla="*/ 6373773 w 12192000"/>
              <a:gd name="connsiteY49" fmla="*/ 3768237 h 6858000"/>
              <a:gd name="connsiteX50" fmla="*/ 6375298 w 12192000"/>
              <a:gd name="connsiteY50" fmla="*/ 3796540 h 6858000"/>
              <a:gd name="connsiteX51" fmla="*/ 6253487 w 12192000"/>
              <a:gd name="connsiteY51" fmla="*/ 3856948 h 6858000"/>
              <a:gd name="connsiteX52" fmla="*/ 6385416 w 12192000"/>
              <a:gd name="connsiteY52" fmla="*/ 4014409 h 6858000"/>
              <a:gd name="connsiteX53" fmla="*/ 6374795 w 12192000"/>
              <a:gd name="connsiteY53" fmla="*/ 4038554 h 6858000"/>
              <a:gd name="connsiteX54" fmla="*/ 6351015 w 12192000"/>
              <a:gd name="connsiteY54" fmla="*/ 4150489 h 6858000"/>
              <a:gd name="connsiteX55" fmla="*/ 6340821 w 12192000"/>
              <a:gd name="connsiteY55" fmla="*/ 4212706 h 6858000"/>
              <a:gd name="connsiteX56" fmla="*/ 12191999 w 12192000"/>
              <a:gd name="connsiteY56" fmla="*/ 4212706 h 6858000"/>
              <a:gd name="connsiteX57" fmla="*/ 12191999 w 12192000"/>
              <a:gd name="connsiteY57" fmla="*/ 0 h 6858000"/>
              <a:gd name="connsiteX58" fmla="*/ 12192000 w 12192000"/>
              <a:gd name="connsiteY58" fmla="*/ 0 h 6858000"/>
              <a:gd name="connsiteX59" fmla="*/ 12192000 w 12192000"/>
              <a:gd name="connsiteY59" fmla="*/ 6858000 h 6858000"/>
              <a:gd name="connsiteX60" fmla="*/ 12191999 w 12192000"/>
              <a:gd name="connsiteY60" fmla="*/ 6858000 h 6858000"/>
              <a:gd name="connsiteX61" fmla="*/ 12191999 w 12192000"/>
              <a:gd name="connsiteY61" fmla="*/ 4323902 h 6858000"/>
              <a:gd name="connsiteX62" fmla="*/ 9307672 w 12192000"/>
              <a:gd name="connsiteY62" fmla="*/ 4323902 h 6858000"/>
              <a:gd name="connsiteX63" fmla="*/ 9307672 w 12192000"/>
              <a:gd name="connsiteY63" fmla="*/ 6858000 h 6858000"/>
              <a:gd name="connsiteX64" fmla="*/ 0 w 12192000"/>
              <a:gd name="connsiteY6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192000" h="6858000">
                <a:moveTo>
                  <a:pt x="6315529" y="4323896"/>
                </a:moveTo>
                <a:lnTo>
                  <a:pt x="6295588" y="4367579"/>
                </a:lnTo>
                <a:cubicBezTo>
                  <a:pt x="6278024" y="4397022"/>
                  <a:pt x="6253813" y="4421099"/>
                  <a:pt x="6219229" y="4436818"/>
                </a:cubicBezTo>
                <a:cubicBezTo>
                  <a:pt x="6148079" y="4469666"/>
                  <a:pt x="6116436" y="4572066"/>
                  <a:pt x="6065687" y="4637204"/>
                </a:cubicBezTo>
                <a:cubicBezTo>
                  <a:pt x="5888713" y="4862696"/>
                  <a:pt x="5773979" y="5125824"/>
                  <a:pt x="5727387" y="5460076"/>
                </a:cubicBezTo>
                <a:cubicBezTo>
                  <a:pt x="5714326" y="5552523"/>
                  <a:pt x="5656974" y="5638673"/>
                  <a:pt x="5620972" y="5725836"/>
                </a:cubicBezTo>
                <a:cubicBezTo>
                  <a:pt x="5641553" y="5779043"/>
                  <a:pt x="5738619" y="5631221"/>
                  <a:pt x="5707795" y="5790089"/>
                </a:cubicBezTo>
                <a:cubicBezTo>
                  <a:pt x="5684453" y="5909876"/>
                  <a:pt x="5617437" y="5996827"/>
                  <a:pt x="5554627" y="6078873"/>
                </a:cubicBezTo>
                <a:cubicBezTo>
                  <a:pt x="5482491" y="6172498"/>
                  <a:pt x="5402203" y="6253366"/>
                  <a:pt x="5373489" y="6402408"/>
                </a:cubicBezTo>
                <a:cubicBezTo>
                  <a:pt x="5371924" y="6410357"/>
                  <a:pt x="5276557" y="6577417"/>
                  <a:pt x="5099999" y="6827527"/>
                </a:cubicBezTo>
                <a:lnTo>
                  <a:pt x="5078133" y="6857998"/>
                </a:lnTo>
                <a:lnTo>
                  <a:pt x="9179960" y="6857998"/>
                </a:lnTo>
                <a:lnTo>
                  <a:pt x="9179960" y="4323896"/>
                </a:lnTo>
                <a:close/>
                <a:moveTo>
                  <a:pt x="0" y="0"/>
                </a:moveTo>
                <a:lnTo>
                  <a:pt x="5872711" y="0"/>
                </a:lnTo>
                <a:lnTo>
                  <a:pt x="5885421" y="20207"/>
                </a:lnTo>
                <a:cubicBezTo>
                  <a:pt x="5896481" y="32882"/>
                  <a:pt x="5909484" y="42864"/>
                  <a:pt x="5925300" y="48911"/>
                </a:cubicBezTo>
                <a:cubicBezTo>
                  <a:pt x="5940498" y="54526"/>
                  <a:pt x="5945509" y="75042"/>
                  <a:pt x="5940039" y="101212"/>
                </a:cubicBezTo>
                <a:cubicBezTo>
                  <a:pt x="5921950" y="187894"/>
                  <a:pt x="5936667" y="254951"/>
                  <a:pt x="5969942" y="311282"/>
                </a:cubicBezTo>
                <a:cubicBezTo>
                  <a:pt x="5981709" y="330926"/>
                  <a:pt x="5977292" y="344422"/>
                  <a:pt x="5961238" y="357643"/>
                </a:cubicBezTo>
                <a:cubicBezTo>
                  <a:pt x="5942802" y="372223"/>
                  <a:pt x="5928461" y="393565"/>
                  <a:pt x="5917195" y="420369"/>
                </a:cubicBezTo>
                <a:cubicBezTo>
                  <a:pt x="5898701" y="463685"/>
                  <a:pt x="5889992" y="510050"/>
                  <a:pt x="5882753" y="556832"/>
                </a:cubicBezTo>
                <a:cubicBezTo>
                  <a:pt x="5871511" y="630206"/>
                  <a:pt x="5858246" y="700969"/>
                  <a:pt x="5814490" y="757416"/>
                </a:cubicBezTo>
                <a:cubicBezTo>
                  <a:pt x="5801465" y="774559"/>
                  <a:pt x="5791019" y="796511"/>
                  <a:pt x="5780064" y="817804"/>
                </a:cubicBezTo>
                <a:cubicBezTo>
                  <a:pt x="5783558" y="836359"/>
                  <a:pt x="5792196" y="849005"/>
                  <a:pt x="5808232" y="850533"/>
                </a:cubicBezTo>
                <a:cubicBezTo>
                  <a:pt x="5910296" y="860624"/>
                  <a:pt x="5905771" y="962632"/>
                  <a:pt x="5906473" y="1076571"/>
                </a:cubicBezTo>
                <a:cubicBezTo>
                  <a:pt x="5907545" y="1217584"/>
                  <a:pt x="5849973" y="1296799"/>
                  <a:pt x="5778623" y="1369280"/>
                </a:cubicBezTo>
                <a:cubicBezTo>
                  <a:pt x="5754207" y="1393852"/>
                  <a:pt x="5718605" y="1401742"/>
                  <a:pt x="5710841" y="1462628"/>
                </a:cubicBezTo>
                <a:cubicBezTo>
                  <a:pt x="5753463" y="1508141"/>
                  <a:pt x="5802053" y="1451295"/>
                  <a:pt x="5846774" y="1455933"/>
                </a:cubicBezTo>
                <a:cubicBezTo>
                  <a:pt x="5883727" y="1460129"/>
                  <a:pt x="5943609" y="1438568"/>
                  <a:pt x="5897329" y="1553073"/>
                </a:cubicBezTo>
                <a:cubicBezTo>
                  <a:pt x="5883856" y="1586627"/>
                  <a:pt x="5901366" y="1604100"/>
                  <a:pt x="5919735" y="1602736"/>
                </a:cubicBezTo>
                <a:cubicBezTo>
                  <a:pt x="6068526" y="1589022"/>
                  <a:pt x="6006837" y="1813624"/>
                  <a:pt x="6057874" y="1910648"/>
                </a:cubicBezTo>
                <a:cubicBezTo>
                  <a:pt x="6072264" y="1936644"/>
                  <a:pt x="6059978" y="1992417"/>
                  <a:pt x="6039719" y="2010547"/>
                </a:cubicBezTo>
                <a:cubicBezTo>
                  <a:pt x="5911143" y="2127229"/>
                  <a:pt x="5899692" y="2331836"/>
                  <a:pt x="5841713" y="2520599"/>
                </a:cubicBezTo>
                <a:cubicBezTo>
                  <a:pt x="5912636" y="2572423"/>
                  <a:pt x="5995799" y="2566926"/>
                  <a:pt x="6071734" y="2593468"/>
                </a:cubicBezTo>
                <a:cubicBezTo>
                  <a:pt x="6150607" y="2620843"/>
                  <a:pt x="6151703" y="2655507"/>
                  <a:pt x="6092050" y="2806646"/>
                </a:cubicBezTo>
                <a:cubicBezTo>
                  <a:pt x="6259331" y="2795420"/>
                  <a:pt x="6259331" y="2795420"/>
                  <a:pt x="6215122" y="3021197"/>
                </a:cubicBezTo>
                <a:cubicBezTo>
                  <a:pt x="6259035" y="3016573"/>
                  <a:pt x="6302431" y="3085300"/>
                  <a:pt x="6338100" y="3178087"/>
                </a:cubicBezTo>
                <a:lnTo>
                  <a:pt x="6343927" y="3194685"/>
                </a:lnTo>
                <a:lnTo>
                  <a:pt x="6343850" y="3201174"/>
                </a:lnTo>
                <a:cubicBezTo>
                  <a:pt x="6346866" y="3232770"/>
                  <a:pt x="6355995" y="3253323"/>
                  <a:pt x="6366375" y="3271251"/>
                </a:cubicBezTo>
                <a:lnTo>
                  <a:pt x="6369430" y="3276240"/>
                </a:lnTo>
                <a:lnTo>
                  <a:pt x="6392405" y="3360437"/>
                </a:lnTo>
                <a:lnTo>
                  <a:pt x="6397993" y="3390203"/>
                </a:lnTo>
                <a:lnTo>
                  <a:pt x="6394652" y="3402205"/>
                </a:lnTo>
                <a:cubicBezTo>
                  <a:pt x="6388505" y="3414621"/>
                  <a:pt x="6379344" y="3427747"/>
                  <a:pt x="6366662" y="3442044"/>
                </a:cubicBezTo>
                <a:cubicBezTo>
                  <a:pt x="6239481" y="3584662"/>
                  <a:pt x="6224938" y="3605480"/>
                  <a:pt x="6320915" y="3701547"/>
                </a:cubicBezTo>
                <a:lnTo>
                  <a:pt x="6364618" y="3743844"/>
                </a:lnTo>
                <a:lnTo>
                  <a:pt x="6370409" y="3754454"/>
                </a:lnTo>
                <a:lnTo>
                  <a:pt x="6373773" y="3768237"/>
                </a:lnTo>
                <a:cubicBezTo>
                  <a:pt x="6374277" y="3777528"/>
                  <a:pt x="6374207" y="3788146"/>
                  <a:pt x="6375298" y="3796540"/>
                </a:cubicBezTo>
                <a:cubicBezTo>
                  <a:pt x="6339717" y="3831045"/>
                  <a:pt x="6294642" y="3774365"/>
                  <a:pt x="6253487" y="3856948"/>
                </a:cubicBezTo>
                <a:lnTo>
                  <a:pt x="6385416" y="4014409"/>
                </a:lnTo>
                <a:lnTo>
                  <a:pt x="6374795" y="4038554"/>
                </a:lnTo>
                <a:cubicBezTo>
                  <a:pt x="6363579" y="4073249"/>
                  <a:pt x="6356895" y="4111559"/>
                  <a:pt x="6351015" y="4150489"/>
                </a:cubicBezTo>
                <a:lnTo>
                  <a:pt x="6340821" y="4212706"/>
                </a:lnTo>
                <a:lnTo>
                  <a:pt x="12191999" y="4212706"/>
                </a:lnTo>
                <a:lnTo>
                  <a:pt x="12191999" y="0"/>
                </a:lnTo>
                <a:lnTo>
                  <a:pt x="12192000" y="0"/>
                </a:lnTo>
                <a:lnTo>
                  <a:pt x="12192000" y="6858000"/>
                </a:lnTo>
                <a:lnTo>
                  <a:pt x="12191999" y="6858000"/>
                </a:lnTo>
                <a:lnTo>
                  <a:pt x="12191999" y="4323902"/>
                </a:lnTo>
                <a:lnTo>
                  <a:pt x="9307672" y="4323902"/>
                </a:lnTo>
                <a:lnTo>
                  <a:pt x="9307672"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2" name="Title 1">
            <a:extLst>
              <a:ext uri="{FF2B5EF4-FFF2-40B4-BE49-F238E27FC236}">
                <a16:creationId xmlns:a16="http://schemas.microsoft.com/office/drawing/2014/main" id="{B30CEA83-2147-9921-52C5-2213FDDACF98}"/>
              </a:ext>
            </a:extLst>
          </p:cNvPr>
          <p:cNvSpPr>
            <a:spLocks noGrp="1"/>
          </p:cNvSpPr>
          <p:nvPr>
            <p:ph type="title"/>
          </p:nvPr>
        </p:nvSpPr>
        <p:spPr>
          <a:xfrm>
            <a:off x="816481" y="692771"/>
            <a:ext cx="3092910" cy="1030012"/>
          </a:xfrm>
        </p:spPr>
        <p:txBody>
          <a:bodyPr vert="horz" lIns="91440" tIns="45720" rIns="91440" bIns="45720" rtlCol="0" anchor="b">
            <a:normAutofit/>
          </a:bodyPr>
          <a:lstStyle/>
          <a:p>
            <a:r>
              <a:rPr lang="en-US" sz="5400" b="1" dirty="0">
                <a:solidFill>
                  <a:schemeClr val="accent1">
                    <a:lumMod val="50000"/>
                  </a:schemeClr>
                </a:solidFill>
              </a:rPr>
              <a:t>Results</a:t>
            </a:r>
          </a:p>
        </p:txBody>
      </p:sp>
      <p:pic>
        <p:nvPicPr>
          <p:cNvPr id="10" name="Content Placeholder 9" descr="Text&#10;&#10;Description automatically generated">
            <a:extLst>
              <a:ext uri="{FF2B5EF4-FFF2-40B4-BE49-F238E27FC236}">
                <a16:creationId xmlns:a16="http://schemas.microsoft.com/office/drawing/2014/main" id="{93242663-C065-33EA-BC39-3E3B7333E33E}"/>
              </a:ext>
            </a:extLst>
          </p:cNvPr>
          <p:cNvPicPr>
            <a:picLocks noGrp="1" noChangeAspect="1"/>
          </p:cNvPicPr>
          <p:nvPr>
            <p:ph idx="1"/>
          </p:nvPr>
        </p:nvPicPr>
        <p:blipFill rotWithShape="1">
          <a:blip r:embed="rId2"/>
          <a:srcRect l="622" t="142" r="75097" b="64709"/>
          <a:stretch/>
        </p:blipFill>
        <p:spPr bwMode="auto">
          <a:xfrm>
            <a:off x="8944618" y="365125"/>
            <a:ext cx="2686948" cy="2431007"/>
          </a:xfrm>
          <a:prstGeom prst="rect">
            <a:avLst/>
          </a:prstGeom>
          <a:extLst>
            <a:ext uri="{53640926-AAD7-44D8-BBD7-CCE9431645EC}">
              <a14:shadowObscured xmlns:a14="http://schemas.microsoft.com/office/drawing/2010/main"/>
            </a:ext>
          </a:extLst>
        </p:spPr>
      </p:pic>
      <p:pic>
        <p:nvPicPr>
          <p:cNvPr id="5" name="Picture 4" descr="Graphical user interface&#10;&#10;Description automatically generated">
            <a:extLst>
              <a:ext uri="{FF2B5EF4-FFF2-40B4-BE49-F238E27FC236}">
                <a16:creationId xmlns:a16="http://schemas.microsoft.com/office/drawing/2014/main" id="{8EC5DAF2-E688-DE3C-1EE1-DF2FCEFE67F3}"/>
              </a:ext>
            </a:extLst>
          </p:cNvPr>
          <p:cNvPicPr>
            <a:picLocks noChangeAspect="1"/>
          </p:cNvPicPr>
          <p:nvPr/>
        </p:nvPicPr>
        <p:blipFill rotWithShape="1">
          <a:blip r:embed="rId3"/>
          <a:srcRect l="622" t="285" r="75100" b="64571"/>
          <a:stretch/>
        </p:blipFill>
        <p:spPr bwMode="auto">
          <a:xfrm>
            <a:off x="560434" y="2502397"/>
            <a:ext cx="2331484" cy="2109359"/>
          </a:xfrm>
          <a:prstGeom prst="rect">
            <a:avLst/>
          </a:prstGeom>
          <a:extLst>
            <a:ext uri="{53640926-AAD7-44D8-BBD7-CCE9431645EC}">
              <a14:shadowObscured xmlns:a14="http://schemas.microsoft.com/office/drawing/2010/main"/>
            </a:ext>
          </a:extLst>
        </p:spPr>
      </p:pic>
      <p:pic>
        <p:nvPicPr>
          <p:cNvPr id="6" name="Picture 5" descr="Text&#10;&#10;Description automatically generated">
            <a:extLst>
              <a:ext uri="{FF2B5EF4-FFF2-40B4-BE49-F238E27FC236}">
                <a16:creationId xmlns:a16="http://schemas.microsoft.com/office/drawing/2014/main" id="{74BABC8C-2595-22E5-6E02-84658A85D99F}"/>
              </a:ext>
            </a:extLst>
          </p:cNvPr>
          <p:cNvPicPr>
            <a:picLocks noChangeAspect="1"/>
          </p:cNvPicPr>
          <p:nvPr/>
        </p:nvPicPr>
        <p:blipFill rotWithShape="1">
          <a:blip r:embed="rId4"/>
          <a:srcRect l="890" t="-301" r="75275" b="64726"/>
          <a:stretch/>
        </p:blipFill>
        <p:spPr bwMode="auto">
          <a:xfrm>
            <a:off x="9051235" y="4085829"/>
            <a:ext cx="2580331" cy="2407046"/>
          </a:xfrm>
          <a:prstGeom prst="rect">
            <a:avLst/>
          </a:prstGeom>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11F613B2-0C0B-7AA5-E62E-36A83F6B4692}"/>
              </a:ext>
            </a:extLst>
          </p:cNvPr>
          <p:cNvSpPr txBox="1"/>
          <p:nvPr/>
        </p:nvSpPr>
        <p:spPr>
          <a:xfrm>
            <a:off x="5406888" y="692771"/>
            <a:ext cx="3458817" cy="1200329"/>
          </a:xfrm>
          <a:prstGeom prst="rect">
            <a:avLst/>
          </a:prstGeom>
          <a:noFill/>
        </p:spPr>
        <p:txBody>
          <a:bodyPr wrap="square" rtlCol="0">
            <a:spAutoFit/>
          </a:bodyPr>
          <a:lstStyle/>
          <a:p>
            <a:r>
              <a:rPr lang="en-US" sz="1800" dirty="0"/>
              <a:t>Once the first number is confirmed, ‘enter the operator’ appears. </a:t>
            </a:r>
          </a:p>
          <a:p>
            <a:endParaRPr lang="en-US" dirty="0"/>
          </a:p>
        </p:txBody>
      </p:sp>
      <p:sp>
        <p:nvSpPr>
          <p:cNvPr id="14" name="TextBox 13">
            <a:extLst>
              <a:ext uri="{FF2B5EF4-FFF2-40B4-BE49-F238E27FC236}">
                <a16:creationId xmlns:a16="http://schemas.microsoft.com/office/drawing/2014/main" id="{5BA93CC1-2BE4-2790-DE73-3483841AC0B6}"/>
              </a:ext>
            </a:extLst>
          </p:cNvPr>
          <p:cNvSpPr txBox="1"/>
          <p:nvPr/>
        </p:nvSpPr>
        <p:spPr>
          <a:xfrm>
            <a:off x="3313645" y="2831913"/>
            <a:ext cx="3458817" cy="1194173"/>
          </a:xfrm>
          <a:prstGeom prst="rect">
            <a:avLst/>
          </a:prstGeom>
          <a:noFill/>
        </p:spPr>
        <p:txBody>
          <a:bodyPr wrap="square" rtlCol="0">
            <a:spAutoFit/>
          </a:bodyPr>
          <a:lstStyle/>
          <a:p>
            <a:r>
              <a:rPr lang="en-US" sz="1800" dirty="0"/>
              <a:t>After confirming the operator, the ‘Enter the second number’ message appears. </a:t>
            </a:r>
          </a:p>
          <a:p>
            <a:endParaRPr lang="en-US" dirty="0"/>
          </a:p>
        </p:txBody>
      </p:sp>
      <p:sp>
        <p:nvSpPr>
          <p:cNvPr id="16" name="TextBox 15">
            <a:extLst>
              <a:ext uri="{FF2B5EF4-FFF2-40B4-BE49-F238E27FC236}">
                <a16:creationId xmlns:a16="http://schemas.microsoft.com/office/drawing/2014/main" id="{5AC73266-E6FC-440D-02A7-3B305FDF5BD7}"/>
              </a:ext>
            </a:extLst>
          </p:cNvPr>
          <p:cNvSpPr txBox="1"/>
          <p:nvPr/>
        </p:nvSpPr>
        <p:spPr>
          <a:xfrm>
            <a:off x="4890052" y="4956313"/>
            <a:ext cx="3603797" cy="1200329"/>
          </a:xfrm>
          <a:prstGeom prst="rect">
            <a:avLst/>
          </a:prstGeom>
          <a:noFill/>
        </p:spPr>
        <p:txBody>
          <a:bodyPr wrap="square" rtlCol="0">
            <a:spAutoFit/>
          </a:bodyPr>
          <a:lstStyle/>
          <a:p>
            <a:r>
              <a:rPr lang="en-US" sz="1800" dirty="0"/>
              <a:t>Within the next few seconds, once the second number is confirmed, the result appears on the screen.</a:t>
            </a:r>
          </a:p>
          <a:p>
            <a:endParaRPr lang="en-US" dirty="0"/>
          </a:p>
        </p:txBody>
      </p:sp>
    </p:spTree>
    <p:extLst>
      <p:ext uri="{BB962C8B-B14F-4D97-AF65-F5344CB8AC3E}">
        <p14:creationId xmlns:p14="http://schemas.microsoft.com/office/powerpoint/2010/main" val="252877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32D0E7-444B-DBBC-7ED3-7CDF68B41558}"/>
              </a:ext>
            </a:extLst>
          </p:cNvPr>
          <p:cNvSpPr>
            <a:spLocks noGrp="1"/>
          </p:cNvSpPr>
          <p:nvPr>
            <p:ph type="title"/>
          </p:nvPr>
        </p:nvSpPr>
        <p:spPr>
          <a:xfrm>
            <a:off x="686834" y="1153572"/>
            <a:ext cx="3200400" cy="4461163"/>
          </a:xfrm>
        </p:spPr>
        <p:txBody>
          <a:bodyPr>
            <a:normAutofit/>
          </a:bodyPr>
          <a:lstStyle/>
          <a:p>
            <a:r>
              <a:rPr lang="en-US">
                <a:solidFill>
                  <a:srgbClr val="FFFFFF"/>
                </a:solidFill>
              </a:rPr>
              <a:t>References</a:t>
            </a: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Content Placeholder 2">
            <a:extLst>
              <a:ext uri="{FF2B5EF4-FFF2-40B4-BE49-F238E27FC236}">
                <a16:creationId xmlns:a16="http://schemas.microsoft.com/office/drawing/2014/main" id="{657BF84E-EED1-03A8-D425-A2530D4145BD}"/>
              </a:ext>
            </a:extLst>
          </p:cNvPr>
          <p:cNvSpPr>
            <a:spLocks noGrp="1"/>
          </p:cNvSpPr>
          <p:nvPr>
            <p:ph idx="1"/>
          </p:nvPr>
        </p:nvSpPr>
        <p:spPr>
          <a:xfrm>
            <a:off x="4447308" y="591344"/>
            <a:ext cx="7057858" cy="5947568"/>
          </a:xfrm>
        </p:spPr>
        <p:txBody>
          <a:bodyPr anchor="ctr">
            <a:noAutofit/>
          </a:bodyPr>
          <a:lstStyle/>
          <a:p>
            <a:pPr marR="0" lvl="0">
              <a:spcBef>
                <a:spcPts val="0"/>
              </a:spcBef>
              <a:spcAft>
                <a:spcPts val="600"/>
              </a:spcAft>
            </a:pPr>
            <a:r>
              <a:rPr lang="en-US" sz="1200" dirty="0">
                <a:effectLst/>
                <a:latin typeface="Times New Roman" panose="02020603050405020304" pitchFamily="18" charset="0"/>
                <a:ea typeface="Times New Roman" panose="02020603050405020304" pitchFamily="18" charset="0"/>
              </a:rPr>
              <a:t>Cheok, M. J., Omar, Z., and </a:t>
            </a:r>
            <a:r>
              <a:rPr lang="en-US" sz="1200" dirty="0" err="1">
                <a:effectLst/>
                <a:latin typeface="Times New Roman" panose="02020603050405020304" pitchFamily="18" charset="0"/>
                <a:ea typeface="Times New Roman" panose="02020603050405020304" pitchFamily="18" charset="0"/>
              </a:rPr>
              <a:t>Jaward</a:t>
            </a:r>
            <a:r>
              <a:rPr lang="en-US" sz="1200" dirty="0">
                <a:effectLst/>
                <a:latin typeface="Times New Roman" panose="02020603050405020304" pitchFamily="18" charset="0"/>
                <a:ea typeface="Times New Roman" panose="02020603050405020304" pitchFamily="18" charset="0"/>
              </a:rPr>
              <a:t>, M. H. (2019). A review of hand gesture and sign language recognition techniques. Int. J. Mach. Learn. </a:t>
            </a:r>
            <a:r>
              <a:rPr lang="en-US" sz="1200" dirty="0" err="1">
                <a:effectLst/>
                <a:latin typeface="Times New Roman" panose="02020603050405020304" pitchFamily="18" charset="0"/>
                <a:ea typeface="Times New Roman" panose="02020603050405020304" pitchFamily="18" charset="0"/>
              </a:rPr>
              <a:t>Cybern</a:t>
            </a:r>
            <a:r>
              <a:rPr lang="en-US" sz="1200" dirty="0">
                <a:effectLst/>
                <a:latin typeface="Times New Roman" panose="02020603050405020304" pitchFamily="18" charset="0"/>
                <a:ea typeface="Times New Roman" panose="02020603050405020304" pitchFamily="18" charset="0"/>
              </a:rPr>
              <a:t>. 10, 131–153. </a:t>
            </a:r>
            <a:r>
              <a:rPr lang="en-US" sz="1200" dirty="0" err="1">
                <a:effectLst/>
                <a:latin typeface="Times New Roman" panose="02020603050405020304" pitchFamily="18" charset="0"/>
                <a:ea typeface="Times New Roman" panose="02020603050405020304" pitchFamily="18" charset="0"/>
              </a:rPr>
              <a:t>doi</a:t>
            </a:r>
            <a:r>
              <a:rPr lang="en-US" sz="1200" dirty="0">
                <a:effectLst/>
                <a:latin typeface="Times New Roman" panose="02020603050405020304" pitchFamily="18" charset="0"/>
                <a:ea typeface="Times New Roman" panose="02020603050405020304" pitchFamily="18" charset="0"/>
              </a:rPr>
              <a:t>: 10.1007/s13042-017-0705-5</a:t>
            </a:r>
          </a:p>
          <a:p>
            <a:pPr marL="0" marR="0" indent="0">
              <a:spcBef>
                <a:spcPts val="0"/>
              </a:spcBef>
              <a:spcAft>
                <a:spcPts val="600"/>
              </a:spcAft>
              <a:buNone/>
            </a:pPr>
            <a:endParaRPr lang="en-US" sz="1200" dirty="0">
              <a:effectLst/>
              <a:latin typeface="Times New Roman" panose="02020603050405020304" pitchFamily="18" charset="0"/>
              <a:ea typeface="Times New Roman" panose="02020603050405020304" pitchFamily="18" charset="0"/>
            </a:endParaRPr>
          </a:p>
          <a:p>
            <a:pPr marR="0" lvl="0">
              <a:spcBef>
                <a:spcPts val="0"/>
              </a:spcBef>
              <a:spcAft>
                <a:spcPts val="600"/>
              </a:spcAft>
            </a:pPr>
            <a:r>
              <a:rPr lang="en-US" sz="1200" dirty="0">
                <a:effectLst/>
                <a:latin typeface="Times New Roman" panose="02020603050405020304" pitchFamily="18" charset="0"/>
                <a:ea typeface="Times New Roman" panose="02020603050405020304" pitchFamily="18" charset="0"/>
              </a:rPr>
              <a:t>T. -Y. Pan, W. -L. Tsai, C. -Y. Chang, C. -W. Yeh and M. -C. Hu, "A Hierarchical Hand Gesture Recognition Framework for Sports Referee Training-Based EMG and Accelerometer Sensors," in </a:t>
            </a:r>
            <a:r>
              <a:rPr lang="en-US" sz="1200" i="1" dirty="0">
                <a:effectLst/>
                <a:latin typeface="Times New Roman" panose="02020603050405020304" pitchFamily="18" charset="0"/>
                <a:ea typeface="Times New Roman" panose="02020603050405020304" pitchFamily="18" charset="0"/>
              </a:rPr>
              <a:t>IEEE Transactions on Cybernetics</a:t>
            </a:r>
            <a:r>
              <a:rPr lang="en-US" sz="1200" dirty="0">
                <a:effectLst/>
                <a:latin typeface="Times New Roman" panose="02020603050405020304" pitchFamily="18" charset="0"/>
                <a:ea typeface="Times New Roman" panose="02020603050405020304" pitchFamily="18" charset="0"/>
              </a:rPr>
              <a:t>, vol. 52, no. 5, pp. 3172-3183, May 2022, </a:t>
            </a:r>
            <a:r>
              <a:rPr lang="en-US" sz="1200" dirty="0" err="1">
                <a:effectLst/>
                <a:latin typeface="Times New Roman" panose="02020603050405020304" pitchFamily="18" charset="0"/>
                <a:ea typeface="Times New Roman" panose="02020603050405020304" pitchFamily="18" charset="0"/>
              </a:rPr>
              <a:t>doi</a:t>
            </a:r>
            <a:r>
              <a:rPr lang="en-US" sz="1200" dirty="0">
                <a:effectLst/>
                <a:latin typeface="Times New Roman" panose="02020603050405020304" pitchFamily="18" charset="0"/>
                <a:ea typeface="Times New Roman" panose="02020603050405020304" pitchFamily="18" charset="0"/>
              </a:rPr>
              <a:t>: 10.1109/TCYB.2020.3007173.</a:t>
            </a:r>
          </a:p>
          <a:p>
            <a:pPr marR="0" indent="0">
              <a:spcBef>
                <a:spcPts val="0"/>
              </a:spcBef>
              <a:spcAft>
                <a:spcPts val="600"/>
              </a:spcAft>
              <a:buNone/>
            </a:pPr>
            <a:endParaRPr lang="en-US" sz="1200" dirty="0">
              <a:effectLst/>
              <a:latin typeface="Times New Roman" panose="02020603050405020304" pitchFamily="18" charset="0"/>
              <a:ea typeface="Times New Roman" panose="02020603050405020304" pitchFamily="18" charset="0"/>
            </a:endParaRPr>
          </a:p>
          <a:p>
            <a:pPr marR="0" lvl="0">
              <a:spcBef>
                <a:spcPts val="0"/>
              </a:spcBef>
              <a:spcAft>
                <a:spcPts val="600"/>
              </a:spcAft>
            </a:pPr>
            <a:r>
              <a:rPr lang="en-US" sz="1200" dirty="0" err="1">
                <a:effectLst/>
                <a:latin typeface="Times New Roman" panose="02020603050405020304" pitchFamily="18" charset="0"/>
                <a:ea typeface="Times New Roman" panose="02020603050405020304" pitchFamily="18" charset="0"/>
              </a:rPr>
              <a:t>Cicirelli</a:t>
            </a:r>
            <a:r>
              <a:rPr lang="en-US" sz="1200" dirty="0">
                <a:effectLst/>
                <a:latin typeface="Times New Roman" panose="02020603050405020304" pitchFamily="18" charset="0"/>
                <a:ea typeface="Times New Roman" panose="02020603050405020304" pitchFamily="18" charset="0"/>
              </a:rPr>
              <a:t>, G., </a:t>
            </a:r>
            <a:r>
              <a:rPr lang="en-US" sz="1200" dirty="0" err="1">
                <a:effectLst/>
                <a:latin typeface="Times New Roman" panose="02020603050405020304" pitchFamily="18" charset="0"/>
                <a:ea typeface="Times New Roman" panose="02020603050405020304" pitchFamily="18" charset="0"/>
              </a:rPr>
              <a:t>Attolico</a:t>
            </a:r>
            <a:r>
              <a:rPr lang="en-US" sz="1200" dirty="0">
                <a:effectLst/>
                <a:latin typeface="Times New Roman" panose="02020603050405020304" pitchFamily="18" charset="0"/>
                <a:ea typeface="Times New Roman" panose="02020603050405020304" pitchFamily="18" charset="0"/>
              </a:rPr>
              <a:t>, C., </a:t>
            </a:r>
            <a:r>
              <a:rPr lang="en-US" sz="1200" dirty="0" err="1">
                <a:effectLst/>
                <a:latin typeface="Times New Roman" panose="02020603050405020304" pitchFamily="18" charset="0"/>
                <a:ea typeface="Times New Roman" panose="02020603050405020304" pitchFamily="18" charset="0"/>
              </a:rPr>
              <a:t>Guaragnella</a:t>
            </a:r>
            <a:r>
              <a:rPr lang="en-US" sz="1200" dirty="0">
                <a:effectLst/>
                <a:latin typeface="Times New Roman" panose="02020603050405020304" pitchFamily="18" charset="0"/>
                <a:ea typeface="Times New Roman" panose="02020603050405020304" pitchFamily="18" charset="0"/>
              </a:rPr>
              <a:t>, C., and </a:t>
            </a:r>
            <a:r>
              <a:rPr lang="en-US" sz="1200" dirty="0" err="1">
                <a:effectLst/>
                <a:latin typeface="Times New Roman" panose="02020603050405020304" pitchFamily="18" charset="0"/>
                <a:ea typeface="Times New Roman" panose="02020603050405020304" pitchFamily="18" charset="0"/>
              </a:rPr>
              <a:t>D'Orazio</a:t>
            </a:r>
            <a:r>
              <a:rPr lang="en-US" sz="1200" dirty="0">
                <a:effectLst/>
                <a:latin typeface="Times New Roman" panose="02020603050405020304" pitchFamily="18" charset="0"/>
                <a:ea typeface="Times New Roman" panose="02020603050405020304" pitchFamily="18" charset="0"/>
              </a:rPr>
              <a:t>, T. (2015). A </a:t>
            </a:r>
            <a:r>
              <a:rPr lang="en-US" sz="1200" dirty="0" err="1">
                <a:effectLst/>
                <a:latin typeface="Times New Roman" panose="02020603050405020304" pitchFamily="18" charset="0"/>
                <a:ea typeface="Times New Roman" panose="02020603050405020304" pitchFamily="18" charset="0"/>
              </a:rPr>
              <a:t>kinect</a:t>
            </a:r>
            <a:r>
              <a:rPr lang="en-US" sz="1200" dirty="0">
                <a:effectLst/>
                <a:latin typeface="Times New Roman" panose="02020603050405020304" pitchFamily="18" charset="0"/>
                <a:ea typeface="Times New Roman" panose="02020603050405020304" pitchFamily="18" charset="0"/>
              </a:rPr>
              <a:t>-based gesture recognition approach for a natural human robot interface. Int. J. Adv. Robot. Syst. 12:22. </a:t>
            </a:r>
            <a:r>
              <a:rPr lang="en-US" sz="1200" dirty="0" err="1">
                <a:effectLst/>
                <a:latin typeface="Times New Roman" panose="02020603050405020304" pitchFamily="18" charset="0"/>
                <a:ea typeface="Times New Roman" panose="02020603050405020304" pitchFamily="18" charset="0"/>
              </a:rPr>
              <a:t>doi</a:t>
            </a:r>
            <a:r>
              <a:rPr lang="en-US" sz="1200" dirty="0">
                <a:effectLst/>
                <a:latin typeface="Times New Roman" panose="02020603050405020304" pitchFamily="18" charset="0"/>
                <a:ea typeface="Times New Roman" panose="02020603050405020304" pitchFamily="18" charset="0"/>
              </a:rPr>
              <a:t>: 10.5772/59974</a:t>
            </a:r>
          </a:p>
          <a:p>
            <a:pPr marR="0" indent="0">
              <a:spcBef>
                <a:spcPts val="0"/>
              </a:spcBef>
              <a:spcAft>
                <a:spcPts val="600"/>
              </a:spcAft>
              <a:buNone/>
            </a:pPr>
            <a:endParaRPr lang="en-US" sz="1200" dirty="0">
              <a:effectLst/>
              <a:latin typeface="Times New Roman" panose="02020603050405020304" pitchFamily="18" charset="0"/>
              <a:ea typeface="Times New Roman" panose="02020603050405020304" pitchFamily="18" charset="0"/>
            </a:endParaRPr>
          </a:p>
          <a:p>
            <a:pPr marR="0" lvl="0">
              <a:spcBef>
                <a:spcPts val="0"/>
              </a:spcBef>
              <a:spcAft>
                <a:spcPts val="600"/>
              </a:spcAft>
            </a:pPr>
            <a:r>
              <a:rPr lang="en-US" sz="1200" dirty="0" err="1">
                <a:effectLst/>
                <a:latin typeface="Times New Roman" panose="02020603050405020304" pitchFamily="18" charset="0"/>
                <a:ea typeface="Times New Roman" panose="02020603050405020304" pitchFamily="18" charset="0"/>
              </a:rPr>
              <a:t>Haria</a:t>
            </a:r>
            <a:r>
              <a:rPr lang="en-US" sz="1200" dirty="0">
                <a:effectLst/>
                <a:latin typeface="Times New Roman" panose="02020603050405020304" pitchFamily="18" charset="0"/>
                <a:ea typeface="Times New Roman" panose="02020603050405020304" pitchFamily="18" charset="0"/>
              </a:rPr>
              <a:t>, A., Subramanian, A., </a:t>
            </a:r>
            <a:r>
              <a:rPr lang="en-US" sz="1200" dirty="0" err="1">
                <a:effectLst/>
                <a:latin typeface="Times New Roman" panose="02020603050405020304" pitchFamily="18" charset="0"/>
                <a:ea typeface="Times New Roman" panose="02020603050405020304" pitchFamily="18" charset="0"/>
              </a:rPr>
              <a:t>Asokkumar</a:t>
            </a:r>
            <a:r>
              <a:rPr lang="en-US" sz="1200" dirty="0">
                <a:effectLst/>
                <a:latin typeface="Times New Roman" panose="02020603050405020304" pitchFamily="18" charset="0"/>
                <a:ea typeface="Times New Roman" panose="02020603050405020304" pitchFamily="18" charset="0"/>
              </a:rPr>
              <a:t>, N., Poddar, S., and Nayak, J. S. (2017). Hand gesture recognition for human computer interaction. Proc. </a:t>
            </a:r>
            <a:r>
              <a:rPr lang="en-US" sz="1200" dirty="0" err="1">
                <a:effectLst/>
                <a:latin typeface="Times New Roman" panose="02020603050405020304" pitchFamily="18" charset="0"/>
                <a:ea typeface="Times New Roman" panose="02020603050405020304" pitchFamily="18" charset="0"/>
              </a:rPr>
              <a:t>Comput</a:t>
            </a:r>
            <a:r>
              <a:rPr lang="en-US" sz="1200" dirty="0">
                <a:effectLst/>
                <a:latin typeface="Times New Roman" panose="02020603050405020304" pitchFamily="18" charset="0"/>
                <a:ea typeface="Times New Roman" panose="02020603050405020304" pitchFamily="18" charset="0"/>
              </a:rPr>
              <a:t>. Sci. 115, 367–374. </a:t>
            </a:r>
            <a:r>
              <a:rPr lang="en-US" sz="1200" dirty="0" err="1">
                <a:effectLst/>
                <a:latin typeface="Times New Roman" panose="02020603050405020304" pitchFamily="18" charset="0"/>
                <a:ea typeface="Times New Roman" panose="02020603050405020304" pitchFamily="18" charset="0"/>
              </a:rPr>
              <a:t>doi</a:t>
            </a:r>
            <a:r>
              <a:rPr lang="en-US" sz="1200" dirty="0">
                <a:effectLst/>
                <a:latin typeface="Times New Roman" panose="02020603050405020304" pitchFamily="18" charset="0"/>
                <a:ea typeface="Times New Roman" panose="02020603050405020304" pitchFamily="18" charset="0"/>
              </a:rPr>
              <a:t>: 10.1016/j.procs.2017.09.092</a:t>
            </a:r>
          </a:p>
          <a:p>
            <a:pPr marR="0" indent="0">
              <a:spcBef>
                <a:spcPts val="0"/>
              </a:spcBef>
              <a:spcAft>
                <a:spcPts val="600"/>
              </a:spcAft>
              <a:buNone/>
            </a:pPr>
            <a:endParaRPr lang="en-US" sz="1200" dirty="0">
              <a:effectLst/>
              <a:latin typeface="Times New Roman" panose="02020603050405020304" pitchFamily="18" charset="0"/>
              <a:ea typeface="Times New Roman" panose="02020603050405020304" pitchFamily="18" charset="0"/>
            </a:endParaRPr>
          </a:p>
          <a:p>
            <a:pPr marR="0" lvl="0">
              <a:spcBef>
                <a:spcPts val="0"/>
              </a:spcBef>
              <a:spcAft>
                <a:spcPts val="600"/>
              </a:spcAft>
            </a:pPr>
            <a:r>
              <a:rPr lang="en-US" sz="1200" dirty="0">
                <a:effectLst/>
                <a:latin typeface="Times New Roman" panose="02020603050405020304" pitchFamily="18" charset="0"/>
                <a:ea typeface="Times New Roman" panose="02020603050405020304" pitchFamily="18" charset="0"/>
              </a:rPr>
              <a:t>K. S. Abhishek, L. C. F. </a:t>
            </a:r>
            <a:r>
              <a:rPr lang="en-US" sz="1200" dirty="0" err="1">
                <a:effectLst/>
                <a:latin typeface="Times New Roman" panose="02020603050405020304" pitchFamily="18" charset="0"/>
                <a:ea typeface="Times New Roman" panose="02020603050405020304" pitchFamily="18" charset="0"/>
              </a:rPr>
              <a:t>Qubeley</a:t>
            </a:r>
            <a:r>
              <a:rPr lang="en-US" sz="1200" dirty="0">
                <a:effectLst/>
                <a:latin typeface="Times New Roman" panose="02020603050405020304" pitchFamily="18" charset="0"/>
                <a:ea typeface="Times New Roman" panose="02020603050405020304" pitchFamily="18" charset="0"/>
              </a:rPr>
              <a:t>, and D. Ho. Glove-based hand gesture recognition sign language translator using capacitive touch sensor. In 2016 IEEE International Conference on Electron Devices and Solid-State Circuits (EDSSC), pages 334–337, Aug. 2016.</a:t>
            </a:r>
          </a:p>
          <a:p>
            <a:pPr marL="0" marR="0" lvl="0" indent="0">
              <a:spcBef>
                <a:spcPts val="0"/>
              </a:spcBef>
              <a:spcAft>
                <a:spcPts val="600"/>
              </a:spcAft>
              <a:buNone/>
            </a:pPr>
            <a:r>
              <a:rPr lang="en-US" sz="1200" dirty="0">
                <a:effectLst/>
                <a:latin typeface="Times New Roman" panose="02020603050405020304" pitchFamily="18" charset="0"/>
                <a:ea typeface="Times New Roman" panose="02020603050405020304" pitchFamily="18" charset="0"/>
              </a:rPr>
              <a:t> </a:t>
            </a:r>
          </a:p>
          <a:p>
            <a:pPr marR="0" lvl="0">
              <a:spcBef>
                <a:spcPts val="0"/>
              </a:spcBef>
              <a:spcAft>
                <a:spcPts val="600"/>
              </a:spcAft>
            </a:pPr>
            <a:r>
              <a:rPr lang="en-US" sz="1200" dirty="0">
                <a:effectLst/>
                <a:latin typeface="Times New Roman" panose="02020603050405020304" pitchFamily="18" charset="0"/>
                <a:ea typeface="Times New Roman" panose="02020603050405020304" pitchFamily="18" charset="0"/>
              </a:rPr>
              <a:t>R. Wen, L. Yang, C.-K. Chui, K.-B. Lim, and S. Chang. Intraoperative Visual Guidance and Control Interface for Augmented Reality Robotic Surgery. In 2010 8th IEEE International Conference on Control and Automation, ICCA 2010, pages 947–952, July 2010.</a:t>
            </a:r>
          </a:p>
          <a:p>
            <a:pPr marR="0" indent="0">
              <a:spcBef>
                <a:spcPts val="0"/>
              </a:spcBef>
              <a:spcAft>
                <a:spcPts val="600"/>
              </a:spcAft>
              <a:buNone/>
            </a:pPr>
            <a:endParaRPr lang="en-US" sz="1200" dirty="0">
              <a:effectLst/>
              <a:latin typeface="Times New Roman" panose="02020603050405020304" pitchFamily="18" charset="0"/>
              <a:ea typeface="Times New Roman" panose="02020603050405020304" pitchFamily="18" charset="0"/>
            </a:endParaRPr>
          </a:p>
          <a:p>
            <a:pPr marR="0" lvl="0">
              <a:spcBef>
                <a:spcPts val="0"/>
              </a:spcBef>
              <a:spcAft>
                <a:spcPts val="600"/>
              </a:spcAft>
            </a:pPr>
            <a:r>
              <a:rPr lang="en-US" sz="1200" dirty="0">
                <a:effectLst/>
                <a:latin typeface="Times New Roman" panose="02020603050405020304" pitchFamily="18" charset="0"/>
                <a:ea typeface="Times New Roman" panose="02020603050405020304" pitchFamily="18" charset="0"/>
              </a:rPr>
              <a:t>F. Zhang, V. </a:t>
            </a:r>
            <a:r>
              <a:rPr lang="en-US" sz="1200" dirty="0" err="1">
                <a:effectLst/>
                <a:latin typeface="Times New Roman" panose="02020603050405020304" pitchFamily="18" charset="0"/>
                <a:ea typeface="Times New Roman" panose="02020603050405020304" pitchFamily="18" charset="0"/>
              </a:rPr>
              <a:t>Bazarevsky</a:t>
            </a:r>
            <a:r>
              <a:rPr lang="en-US" sz="1200" dirty="0">
                <a:effectLst/>
                <a:latin typeface="Times New Roman" panose="02020603050405020304" pitchFamily="18" charset="0"/>
                <a:ea typeface="Times New Roman" panose="02020603050405020304" pitchFamily="18" charset="0"/>
              </a:rPr>
              <a:t>, A. </a:t>
            </a:r>
            <a:r>
              <a:rPr lang="en-US" sz="1200" dirty="0" err="1">
                <a:effectLst/>
                <a:latin typeface="Times New Roman" panose="02020603050405020304" pitchFamily="18" charset="0"/>
                <a:ea typeface="Times New Roman" panose="02020603050405020304" pitchFamily="18" charset="0"/>
              </a:rPr>
              <a:t>Vakunov</a:t>
            </a:r>
            <a:r>
              <a:rPr lang="en-US" sz="1200" dirty="0">
                <a:effectLst/>
                <a:latin typeface="Times New Roman" panose="02020603050405020304" pitchFamily="18" charset="0"/>
                <a:ea typeface="Times New Roman" panose="02020603050405020304" pitchFamily="18" charset="0"/>
              </a:rPr>
              <a:t>, A. </a:t>
            </a:r>
            <a:r>
              <a:rPr lang="en-US" sz="1200" dirty="0" err="1">
                <a:effectLst/>
                <a:latin typeface="Times New Roman" panose="02020603050405020304" pitchFamily="18" charset="0"/>
                <a:ea typeface="Times New Roman" panose="02020603050405020304" pitchFamily="18" charset="0"/>
              </a:rPr>
              <a:t>Tkachenka</a:t>
            </a:r>
            <a:r>
              <a:rPr lang="en-US" sz="1200" dirty="0">
                <a:effectLst/>
                <a:latin typeface="Times New Roman" panose="02020603050405020304" pitchFamily="18" charset="0"/>
                <a:ea typeface="Times New Roman" panose="02020603050405020304" pitchFamily="18" charset="0"/>
              </a:rPr>
              <a:t>, G. Sung, C.L. Chang, M. </a:t>
            </a:r>
            <a:r>
              <a:rPr lang="en-US" sz="1200" dirty="0" err="1">
                <a:effectLst/>
                <a:latin typeface="Times New Roman" panose="02020603050405020304" pitchFamily="18" charset="0"/>
                <a:ea typeface="Times New Roman" panose="02020603050405020304" pitchFamily="18" charset="0"/>
              </a:rPr>
              <a:t>Grundmann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MediaPipe</a:t>
            </a:r>
            <a:r>
              <a:rPr lang="en-US" sz="1200" dirty="0">
                <a:effectLst/>
                <a:latin typeface="Times New Roman" panose="02020603050405020304" pitchFamily="18" charset="0"/>
                <a:ea typeface="Times New Roman" panose="02020603050405020304" pitchFamily="18" charset="0"/>
              </a:rPr>
              <a:t> Hands: On-device Real-time Hand Tracking. CVPR Workshop on Computer Vision for Augmented and Virtual Reality, Seattle, WA, USA, 2020. arXiv:2006.10214</a:t>
            </a:r>
          </a:p>
        </p:txBody>
      </p:sp>
    </p:spTree>
    <p:extLst>
      <p:ext uri="{BB962C8B-B14F-4D97-AF65-F5344CB8AC3E}">
        <p14:creationId xmlns:p14="http://schemas.microsoft.com/office/powerpoint/2010/main" val="1857689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61621C-5395-3AA9-F7B6-C29A5196F63F}"/>
              </a:ext>
            </a:extLst>
          </p:cNvPr>
          <p:cNvSpPr>
            <a:spLocks noGrp="1"/>
          </p:cNvSpPr>
          <p:nvPr>
            <p:ph type="title"/>
          </p:nvPr>
        </p:nvSpPr>
        <p:spPr>
          <a:xfrm>
            <a:off x="686834" y="1153572"/>
            <a:ext cx="3200400" cy="4461163"/>
          </a:xfrm>
        </p:spPr>
        <p:txBody>
          <a:bodyPr>
            <a:normAutofit/>
          </a:bodyPr>
          <a:lstStyle/>
          <a:p>
            <a:r>
              <a:rPr lang="en-US">
                <a:solidFill>
                  <a:srgbClr val="FFFFFF"/>
                </a:solidFill>
              </a:rPr>
              <a:t>References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D25524D-7EC1-6AB3-AABE-318FED39A2B9}"/>
              </a:ext>
            </a:extLst>
          </p:cNvPr>
          <p:cNvSpPr>
            <a:spLocks noGrp="1"/>
          </p:cNvSpPr>
          <p:nvPr>
            <p:ph idx="1"/>
          </p:nvPr>
        </p:nvSpPr>
        <p:spPr>
          <a:xfrm>
            <a:off x="4447308" y="591344"/>
            <a:ext cx="6906491" cy="5585619"/>
          </a:xfrm>
        </p:spPr>
        <p:txBody>
          <a:bodyPr anchor="ctr">
            <a:normAutofit/>
          </a:bodyPr>
          <a:lstStyle/>
          <a:p>
            <a:pPr>
              <a:spcBef>
                <a:spcPts val="0"/>
              </a:spcBef>
            </a:pPr>
            <a:r>
              <a:rPr lang="en-US" sz="1400" dirty="0">
                <a:effectLst/>
                <a:latin typeface="Times New Roman" panose="02020603050405020304" pitchFamily="18" charset="0"/>
                <a:ea typeface="Times New Roman" panose="02020603050405020304" pitchFamily="18" charset="0"/>
              </a:rPr>
              <a:t>T. </a:t>
            </a:r>
            <a:r>
              <a:rPr lang="en-US" sz="1400" dirty="0" err="1">
                <a:effectLst/>
                <a:latin typeface="Times New Roman" panose="02020603050405020304" pitchFamily="18" charset="0"/>
                <a:ea typeface="Times New Roman" panose="02020603050405020304" pitchFamily="18" charset="0"/>
              </a:rPr>
              <a:t>Mantecón</a:t>
            </a:r>
            <a:r>
              <a:rPr lang="en-US" sz="1400" dirty="0">
                <a:effectLst/>
                <a:latin typeface="Times New Roman" panose="02020603050405020304" pitchFamily="18" charset="0"/>
                <a:ea typeface="Times New Roman" panose="02020603050405020304" pitchFamily="18" charset="0"/>
              </a:rPr>
              <a:t>, C.R. del Blanco, F. </a:t>
            </a:r>
            <a:r>
              <a:rPr lang="en-US" sz="1400" dirty="0" err="1">
                <a:effectLst/>
                <a:latin typeface="Times New Roman" panose="02020603050405020304" pitchFamily="18" charset="0"/>
                <a:ea typeface="Times New Roman" panose="02020603050405020304" pitchFamily="18" charset="0"/>
              </a:rPr>
              <a:t>Jaureguizar</a:t>
            </a:r>
            <a:r>
              <a:rPr lang="en-US" sz="1400" dirty="0">
                <a:effectLst/>
                <a:latin typeface="Times New Roman" panose="02020603050405020304" pitchFamily="18" charset="0"/>
                <a:ea typeface="Times New Roman" panose="02020603050405020304" pitchFamily="18" charset="0"/>
              </a:rPr>
              <a:t>, N. García, “Hand Gesture Recognition using Infrared Imagery Provided by Leap Motion Controller”, Int. Conf. on Advanced Concepts for Intelligent Vision Systems, ACIVS 2016, Lecce, Italy, pp. 47–57, 24–27 Oct. 2016. (</a:t>
            </a:r>
            <a:r>
              <a:rPr lang="en-US" sz="1400" dirty="0" err="1">
                <a:effectLst/>
                <a:latin typeface="Times New Roman" panose="02020603050405020304" pitchFamily="18" charset="0"/>
                <a:ea typeface="Times New Roman" panose="02020603050405020304" pitchFamily="18" charset="0"/>
              </a:rPr>
              <a:t>doi</a:t>
            </a:r>
            <a:r>
              <a:rPr lang="en-US" sz="1400" dirty="0">
                <a:effectLst/>
                <a:latin typeface="Times New Roman" panose="02020603050405020304" pitchFamily="18" charset="0"/>
                <a:ea typeface="Times New Roman" panose="02020603050405020304" pitchFamily="18" charset="0"/>
              </a:rPr>
              <a:t>: 10.1007/978–3–319–48680–2_5)</a:t>
            </a:r>
          </a:p>
          <a:p>
            <a:pPr marR="0" indent="0">
              <a:spcBef>
                <a:spcPts val="0"/>
              </a:spcBef>
              <a:spcAft>
                <a:spcPts val="0"/>
              </a:spcAft>
              <a:buNone/>
            </a:pPr>
            <a:endParaRPr lang="en-US" sz="1400" dirty="0">
              <a:effectLst/>
              <a:latin typeface="Times New Roman" panose="02020603050405020304" pitchFamily="18" charset="0"/>
              <a:ea typeface="Times New Roman" panose="02020603050405020304" pitchFamily="18" charset="0"/>
            </a:endParaRPr>
          </a:p>
          <a:p>
            <a:pPr>
              <a:spcBef>
                <a:spcPts val="0"/>
              </a:spcBef>
            </a:pPr>
            <a:r>
              <a:rPr lang="en-US" sz="1400" dirty="0">
                <a:effectLst/>
                <a:latin typeface="Times New Roman" panose="02020603050405020304" pitchFamily="18" charset="0"/>
                <a:ea typeface="Times New Roman" panose="02020603050405020304" pitchFamily="18" charset="0"/>
              </a:rPr>
              <a:t>Tran, D.-S.; Ho, N.-H.; Yang, H.-J.; Baek, E.-T.; Kim, S.-H.; Lee, G. Real-Time Hand Gesture Spotting and Recognition Using RGB-D Camera and 3D Convolutional Neural Network. </a:t>
            </a:r>
            <a:r>
              <a:rPr lang="en-US" sz="1400" i="1" dirty="0">
                <a:effectLst/>
                <a:latin typeface="Times New Roman" panose="02020603050405020304" pitchFamily="18" charset="0"/>
                <a:ea typeface="Times New Roman" panose="02020603050405020304" pitchFamily="18" charset="0"/>
              </a:rPr>
              <a:t>Appl. Sci.</a:t>
            </a:r>
            <a:r>
              <a:rPr lang="en-US" sz="1400"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2020</a:t>
            </a:r>
            <a:r>
              <a:rPr lang="en-US" sz="1400" dirty="0">
                <a:effectLst/>
                <a:latin typeface="Times New Roman" panose="02020603050405020304" pitchFamily="18" charset="0"/>
                <a:ea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rPr>
              <a:t>10</a:t>
            </a:r>
            <a:r>
              <a:rPr lang="en-US" sz="1400" dirty="0">
                <a:effectLst/>
                <a:latin typeface="Times New Roman" panose="02020603050405020304" pitchFamily="18" charset="0"/>
                <a:ea typeface="Times New Roman" panose="02020603050405020304" pitchFamily="18" charset="0"/>
              </a:rPr>
              <a:t>, 722. </a:t>
            </a:r>
            <a:r>
              <a:rPr lang="en-US" sz="1400" u="sng" dirty="0">
                <a:effectLst/>
                <a:latin typeface="Times New Roman" panose="02020603050405020304" pitchFamily="18" charset="0"/>
                <a:ea typeface="Times New Roman" panose="02020603050405020304" pitchFamily="18" charset="0"/>
                <a:hlinkClick r:id="rId2"/>
              </a:rPr>
              <a:t>https://doi.org/10.3390/app10020722</a:t>
            </a:r>
            <a:endParaRPr lang="en-US" sz="1400" dirty="0">
              <a:effectLst/>
              <a:latin typeface="Times New Roman" panose="02020603050405020304" pitchFamily="18" charset="0"/>
              <a:ea typeface="Times New Roman" panose="02020603050405020304" pitchFamily="18" charset="0"/>
            </a:endParaRPr>
          </a:p>
          <a:p>
            <a:pPr marR="0" indent="0">
              <a:spcBef>
                <a:spcPts val="0"/>
              </a:spcBef>
              <a:spcAft>
                <a:spcPts val="0"/>
              </a:spcAft>
              <a:buNone/>
            </a:pPr>
            <a:r>
              <a:rPr lang="en-US" sz="1400" dirty="0">
                <a:effectLst/>
                <a:latin typeface="Times New Roman" panose="02020603050405020304" pitchFamily="18" charset="0"/>
                <a:ea typeface="Times New Roman" panose="02020603050405020304" pitchFamily="18" charset="0"/>
              </a:rPr>
              <a:t> </a:t>
            </a:r>
          </a:p>
          <a:p>
            <a:pPr>
              <a:spcBef>
                <a:spcPts val="0"/>
              </a:spcBef>
            </a:pPr>
            <a:r>
              <a:rPr lang="en-US" sz="1400" dirty="0" err="1">
                <a:effectLst/>
                <a:latin typeface="Times New Roman" panose="02020603050405020304" pitchFamily="18" charset="0"/>
                <a:ea typeface="Times New Roman" panose="02020603050405020304" pitchFamily="18" charset="0"/>
              </a:rPr>
              <a:t>MediaPipe</a:t>
            </a:r>
            <a:r>
              <a:rPr lang="en-US" sz="1400" dirty="0">
                <a:effectLst/>
                <a:latin typeface="Times New Roman" panose="02020603050405020304" pitchFamily="18" charset="0"/>
                <a:ea typeface="Times New Roman" panose="02020603050405020304" pitchFamily="18" charset="0"/>
              </a:rPr>
              <a:t> Hands [Online], Available from: </a:t>
            </a:r>
            <a:r>
              <a:rPr lang="en-US" sz="1400" u="sng" dirty="0">
                <a:effectLst/>
                <a:latin typeface="Times New Roman" panose="02020603050405020304" pitchFamily="18" charset="0"/>
                <a:ea typeface="Times New Roman" panose="02020603050405020304" pitchFamily="18" charset="0"/>
                <a:hlinkClick r:id="rId3"/>
              </a:rPr>
              <a:t>https://google.github.io/mediapipe/solutions/hands.html</a:t>
            </a:r>
            <a:r>
              <a:rPr lang="en-US" sz="1400" dirty="0">
                <a:effectLst/>
                <a:latin typeface="Times New Roman" panose="02020603050405020304" pitchFamily="18" charset="0"/>
                <a:ea typeface="Times New Roman" panose="02020603050405020304" pitchFamily="18" charset="0"/>
              </a:rPr>
              <a:t> [Accessed 02 Nov 2022].</a:t>
            </a:r>
          </a:p>
          <a:p>
            <a:pPr marR="0" indent="0">
              <a:spcBef>
                <a:spcPts val="0"/>
              </a:spcBef>
              <a:spcAft>
                <a:spcPts val="0"/>
              </a:spcAft>
              <a:buNone/>
            </a:pPr>
            <a:r>
              <a:rPr lang="en-US" sz="1400" dirty="0">
                <a:effectLst/>
                <a:latin typeface="Times New Roman" panose="02020603050405020304" pitchFamily="18" charset="0"/>
                <a:ea typeface="Times New Roman" panose="02020603050405020304" pitchFamily="18" charset="0"/>
              </a:rPr>
              <a:t> </a:t>
            </a:r>
          </a:p>
          <a:p>
            <a:pPr>
              <a:spcBef>
                <a:spcPts val="0"/>
              </a:spcBef>
            </a:pPr>
            <a:r>
              <a:rPr lang="en-US" sz="1400" dirty="0">
                <a:effectLst/>
                <a:latin typeface="Times New Roman" panose="02020603050405020304" pitchFamily="18" charset="0"/>
                <a:ea typeface="Times New Roman" panose="02020603050405020304" pitchFamily="18" charset="0"/>
              </a:rPr>
              <a:t>Hand gesture recognition using </a:t>
            </a:r>
            <a:r>
              <a:rPr lang="en-US" sz="1400" dirty="0" err="1">
                <a:effectLst/>
                <a:latin typeface="Times New Roman" panose="02020603050405020304" pitchFamily="18" charset="0"/>
                <a:ea typeface="Times New Roman" panose="02020603050405020304" pitchFamily="18" charset="0"/>
              </a:rPr>
              <a:t>MediaPipe</a:t>
            </a:r>
            <a:r>
              <a:rPr lang="en-US" sz="1400" dirty="0">
                <a:effectLst/>
                <a:latin typeface="Times New Roman" panose="02020603050405020304" pitchFamily="18" charset="0"/>
                <a:ea typeface="Times New Roman" panose="02020603050405020304" pitchFamily="18" charset="0"/>
              </a:rPr>
              <a:t> [Online], Available from: </a:t>
            </a:r>
            <a:r>
              <a:rPr lang="en-US" sz="1400" u="sng" dirty="0">
                <a:effectLst/>
                <a:latin typeface="Times New Roman" panose="02020603050405020304" pitchFamily="18" charset="0"/>
                <a:ea typeface="Times New Roman" panose="02020603050405020304" pitchFamily="18" charset="0"/>
                <a:hlinkClick r:id="rId4"/>
              </a:rPr>
              <a:t>https://github.com/Kazuhito00/hand-gesture-recognition-using-mediapipe</a:t>
            </a:r>
            <a:r>
              <a:rPr lang="en-US" sz="1400" dirty="0">
                <a:effectLst/>
                <a:latin typeface="Times New Roman" panose="02020603050405020304" pitchFamily="18" charset="0"/>
                <a:ea typeface="Times New Roman" panose="02020603050405020304" pitchFamily="18" charset="0"/>
              </a:rPr>
              <a:t> [Accessed 07 Nov 2022].</a:t>
            </a:r>
          </a:p>
          <a:p>
            <a:pPr marR="0" indent="0">
              <a:spcBef>
                <a:spcPts val="0"/>
              </a:spcBef>
              <a:spcAft>
                <a:spcPts val="0"/>
              </a:spcAft>
              <a:buNone/>
            </a:pPr>
            <a:r>
              <a:rPr lang="en-US" sz="1400" dirty="0">
                <a:effectLst/>
                <a:latin typeface="Times New Roman" panose="02020603050405020304" pitchFamily="18" charset="0"/>
                <a:ea typeface="Times New Roman" panose="02020603050405020304" pitchFamily="18" charset="0"/>
              </a:rPr>
              <a:t> </a:t>
            </a:r>
          </a:p>
          <a:p>
            <a:pPr>
              <a:spcBef>
                <a:spcPts val="0"/>
              </a:spcBef>
            </a:pPr>
            <a:r>
              <a:rPr lang="en-US" sz="1400" dirty="0">
                <a:effectLst/>
                <a:latin typeface="Times New Roman" panose="02020603050405020304" pitchFamily="18" charset="0"/>
                <a:ea typeface="Times New Roman" panose="02020603050405020304" pitchFamily="18" charset="0"/>
              </a:rPr>
              <a:t>Hand gesture recognition using </a:t>
            </a:r>
            <a:r>
              <a:rPr lang="en-US" sz="1400" dirty="0" err="1">
                <a:effectLst/>
                <a:latin typeface="Times New Roman" panose="02020603050405020304" pitchFamily="18" charset="0"/>
                <a:ea typeface="Times New Roman" panose="02020603050405020304" pitchFamily="18" charset="0"/>
              </a:rPr>
              <a:t>MediaPipe</a:t>
            </a:r>
            <a:r>
              <a:rPr lang="en-US" sz="1400" dirty="0">
                <a:effectLst/>
                <a:latin typeface="Times New Roman" panose="02020603050405020304" pitchFamily="18" charset="0"/>
                <a:ea typeface="Times New Roman" panose="02020603050405020304" pitchFamily="18" charset="0"/>
              </a:rPr>
              <a:t> [Online], Available from: </a:t>
            </a:r>
            <a:r>
              <a:rPr lang="en-US" sz="1400" u="sng" dirty="0">
                <a:effectLst/>
                <a:latin typeface="Times New Roman" panose="02020603050405020304" pitchFamily="18" charset="0"/>
                <a:ea typeface="Times New Roman" panose="02020603050405020304" pitchFamily="18" charset="0"/>
                <a:hlinkClick r:id="rId5"/>
              </a:rPr>
              <a:t>https://github.com/kinivi/hand-gesture-recognition-mediapipe</a:t>
            </a:r>
            <a:r>
              <a:rPr lang="en-US" sz="1400" dirty="0">
                <a:effectLst/>
                <a:latin typeface="Times New Roman" panose="02020603050405020304" pitchFamily="18" charset="0"/>
                <a:ea typeface="Times New Roman" panose="02020603050405020304" pitchFamily="18" charset="0"/>
              </a:rPr>
              <a:t> [Accessed 07 Nov 2022].</a:t>
            </a:r>
          </a:p>
          <a:p>
            <a:pPr marL="0" marR="0" indent="0">
              <a:spcBef>
                <a:spcPts val="0"/>
              </a:spcBef>
              <a:spcAft>
                <a:spcPts val="0"/>
              </a:spcAft>
              <a:buNone/>
            </a:pPr>
            <a:endParaRPr lang="en-US" sz="1400" dirty="0">
              <a:effectLst/>
              <a:latin typeface="Times New Roman" panose="02020603050405020304" pitchFamily="18" charset="0"/>
              <a:ea typeface="Times New Roman" panose="02020603050405020304" pitchFamily="18" charset="0"/>
            </a:endParaRPr>
          </a:p>
          <a:p>
            <a:pPr>
              <a:spcBef>
                <a:spcPts val="0"/>
              </a:spcBef>
            </a:pPr>
            <a:r>
              <a:rPr lang="en-US" sz="1400" dirty="0">
                <a:effectLst/>
                <a:latin typeface="Times New Roman" panose="02020603050405020304" pitchFamily="18" charset="0"/>
                <a:ea typeface="Times New Roman" panose="02020603050405020304" pitchFamily="18" charset="0"/>
              </a:rPr>
              <a:t>Gesture controlled OpenCV calculator [Online], Available from: </a:t>
            </a:r>
            <a:r>
              <a:rPr lang="en-US" sz="1400" u="sng" dirty="0">
                <a:effectLst/>
                <a:latin typeface="Times New Roman" panose="02020603050405020304" pitchFamily="18" charset="0"/>
                <a:ea typeface="Times New Roman" panose="02020603050405020304" pitchFamily="18" charset="0"/>
                <a:hlinkClick r:id="rId6"/>
              </a:rPr>
              <a:t>https://github.com/rishabh-arya/Gesture-controlled-opencv-calculator</a:t>
            </a:r>
            <a:r>
              <a:rPr lang="en-US" sz="1400" dirty="0">
                <a:effectLst/>
                <a:latin typeface="Times New Roman" panose="02020603050405020304" pitchFamily="18" charset="0"/>
                <a:ea typeface="Times New Roman" panose="02020603050405020304" pitchFamily="18" charset="0"/>
              </a:rPr>
              <a:t> [Accessed 15 Nov 2022].</a:t>
            </a:r>
          </a:p>
          <a:p>
            <a:pPr marR="0" indent="0">
              <a:spcBef>
                <a:spcPts val="0"/>
              </a:spcBef>
              <a:spcAft>
                <a:spcPts val="0"/>
              </a:spcAft>
              <a:buNone/>
            </a:pPr>
            <a:r>
              <a:rPr lang="en-US" sz="1400" dirty="0">
                <a:effectLst/>
                <a:latin typeface="Times New Roman" panose="02020603050405020304" pitchFamily="18" charset="0"/>
                <a:ea typeface="Times New Roman" panose="02020603050405020304" pitchFamily="18" charset="0"/>
              </a:rPr>
              <a:t> </a:t>
            </a:r>
          </a:p>
          <a:p>
            <a:pPr>
              <a:spcBef>
                <a:spcPts val="0"/>
              </a:spcBef>
            </a:pPr>
            <a:r>
              <a:rPr lang="en-US" sz="1400" dirty="0">
                <a:effectLst/>
                <a:latin typeface="Times New Roman" panose="02020603050405020304" pitchFamily="18" charset="0"/>
                <a:ea typeface="Times New Roman" panose="02020603050405020304" pitchFamily="18" charset="0"/>
              </a:rPr>
              <a:t>OpenCV-Python Tutorials [Online], Available from: </a:t>
            </a:r>
            <a:r>
              <a:rPr lang="en-US" sz="1400" u="sng" dirty="0">
                <a:effectLst/>
                <a:latin typeface="Times New Roman" panose="02020603050405020304" pitchFamily="18" charset="0"/>
                <a:ea typeface="Times New Roman" panose="02020603050405020304" pitchFamily="18" charset="0"/>
                <a:hlinkClick r:id="rId7"/>
              </a:rPr>
              <a:t>https://docs.opencv.org/4.x/d6/d00/tutorial_py_root.html</a:t>
            </a:r>
            <a:r>
              <a:rPr lang="en-US" sz="1400" dirty="0">
                <a:effectLst/>
                <a:latin typeface="Times New Roman" panose="02020603050405020304" pitchFamily="18" charset="0"/>
                <a:ea typeface="Times New Roman" panose="02020603050405020304" pitchFamily="18" charset="0"/>
              </a:rPr>
              <a:t> [Accessed 15 Nov 2022]</a:t>
            </a:r>
          </a:p>
          <a:p>
            <a:pPr marL="0" marR="0" indent="0">
              <a:spcBef>
                <a:spcPts val="0"/>
              </a:spcBef>
              <a:spcAft>
                <a:spcPts val="0"/>
              </a:spcAft>
              <a:buNone/>
            </a:pPr>
            <a:endParaRPr lang="en-US" sz="1400" dirty="0">
              <a:effectLst/>
              <a:latin typeface="Times New Roman" panose="02020603050405020304" pitchFamily="18" charset="0"/>
              <a:ea typeface="Times New Roman" panose="02020603050405020304" pitchFamily="18" charset="0"/>
            </a:endParaRPr>
          </a:p>
          <a:p>
            <a:pPr>
              <a:spcBef>
                <a:spcPts val="0"/>
              </a:spcBef>
            </a:pPr>
            <a:r>
              <a:rPr lang="en-US" sz="1400" dirty="0" err="1">
                <a:effectLst/>
                <a:latin typeface="Times New Roman" panose="02020603050405020304" pitchFamily="18" charset="0"/>
                <a:ea typeface="Times New Roman" panose="02020603050405020304" pitchFamily="18" charset="0"/>
              </a:rPr>
              <a:t>MediaPipe</a:t>
            </a:r>
            <a:r>
              <a:rPr lang="en-US" sz="1400" dirty="0">
                <a:effectLst/>
                <a:latin typeface="Times New Roman" panose="02020603050405020304" pitchFamily="18" charset="0"/>
                <a:ea typeface="Times New Roman" panose="02020603050405020304" pitchFamily="18" charset="0"/>
              </a:rPr>
              <a:t> [Online], Available from: </a:t>
            </a:r>
            <a:r>
              <a:rPr lang="en-US" sz="1400" u="sng" dirty="0">
                <a:effectLst/>
                <a:latin typeface="Times New Roman" panose="02020603050405020304" pitchFamily="18" charset="0"/>
                <a:ea typeface="Times New Roman" panose="02020603050405020304" pitchFamily="18" charset="0"/>
                <a:hlinkClick r:id="rId8"/>
              </a:rPr>
              <a:t>https://google.github.io/mediapipe/</a:t>
            </a:r>
            <a:r>
              <a:rPr lang="en-US" sz="1400" dirty="0">
                <a:effectLst/>
                <a:latin typeface="Times New Roman" panose="02020603050405020304" pitchFamily="18" charset="0"/>
                <a:ea typeface="Times New Roman" panose="02020603050405020304" pitchFamily="18" charset="0"/>
              </a:rPr>
              <a:t> [Accessed 02 Nov 2022]. </a:t>
            </a:r>
          </a:p>
          <a:p>
            <a:endParaRPr lang="en-US" sz="1400" dirty="0"/>
          </a:p>
        </p:txBody>
      </p:sp>
    </p:spTree>
    <p:extLst>
      <p:ext uri="{BB962C8B-B14F-4D97-AF65-F5344CB8AC3E}">
        <p14:creationId xmlns:p14="http://schemas.microsoft.com/office/powerpoint/2010/main" val="2542860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07A9F-20DB-A91E-A014-F3597351B3EB}"/>
              </a:ext>
            </a:extLst>
          </p:cNvPr>
          <p:cNvSpPr>
            <a:spLocks noGrp="1"/>
          </p:cNvSpPr>
          <p:nvPr>
            <p:ph type="ctrTitle"/>
          </p:nvPr>
        </p:nvSpPr>
        <p:spPr>
          <a:xfrm>
            <a:off x="804672" y="918740"/>
            <a:ext cx="4766330" cy="1454051"/>
          </a:xfrm>
        </p:spPr>
        <p:txBody>
          <a:bodyPr vert="horz" lIns="91440" tIns="45720" rIns="91440" bIns="45720" rtlCol="0" anchor="ctr">
            <a:normAutofit/>
          </a:bodyPr>
          <a:lstStyle/>
          <a:p>
            <a:pPr algn="l"/>
            <a:r>
              <a:rPr lang="en-US" sz="3600" kern="1200" dirty="0">
                <a:solidFill>
                  <a:schemeClr val="tx2"/>
                </a:solidFill>
                <a:latin typeface="+mj-lt"/>
                <a:ea typeface="+mj-ea"/>
                <a:cs typeface="+mj-cs"/>
              </a:rPr>
              <a:t>Group Member Information</a:t>
            </a:r>
          </a:p>
        </p:txBody>
      </p:sp>
      <p:sp>
        <p:nvSpPr>
          <p:cNvPr id="3" name="Subtitle 2">
            <a:extLst>
              <a:ext uri="{FF2B5EF4-FFF2-40B4-BE49-F238E27FC236}">
                <a16:creationId xmlns:a16="http://schemas.microsoft.com/office/drawing/2014/main" id="{20104EB1-04C4-405C-1E3C-D9D46510D7A6}"/>
              </a:ext>
            </a:extLst>
          </p:cNvPr>
          <p:cNvSpPr>
            <a:spLocks noGrp="1"/>
          </p:cNvSpPr>
          <p:nvPr>
            <p:ph type="subTitle" idx="1"/>
          </p:nvPr>
        </p:nvSpPr>
        <p:spPr>
          <a:xfrm>
            <a:off x="805053" y="3059961"/>
            <a:ext cx="4765949" cy="3353476"/>
          </a:xfrm>
        </p:spPr>
        <p:txBody>
          <a:bodyPr vert="horz" lIns="91440" tIns="45720" rIns="91440" bIns="45720" rtlCol="0" anchor="t">
            <a:normAutofit/>
          </a:bodyPr>
          <a:lstStyle/>
          <a:p>
            <a:pPr indent="-228600" algn="l">
              <a:buFont typeface="Arial" panose="020B0604020202020204" pitchFamily="34" charset="0"/>
              <a:buChar char="•"/>
            </a:pPr>
            <a:r>
              <a:rPr lang="en-US" sz="2000" dirty="0">
                <a:solidFill>
                  <a:schemeClr val="tx2"/>
                </a:solidFill>
              </a:rPr>
              <a:t>Chinmayee Pendyala – 700746587</a:t>
            </a:r>
          </a:p>
          <a:p>
            <a:pPr indent="-228600" algn="l">
              <a:buFont typeface="Arial" panose="020B0604020202020204" pitchFamily="34" charset="0"/>
              <a:buChar char="•"/>
            </a:pPr>
            <a:r>
              <a:rPr lang="en-US" sz="2000" dirty="0">
                <a:solidFill>
                  <a:schemeClr val="tx2"/>
                </a:solidFill>
              </a:rPr>
              <a:t>Lakshmi Harshita </a:t>
            </a:r>
            <a:r>
              <a:rPr lang="en-US" sz="2000" dirty="0" err="1">
                <a:solidFill>
                  <a:schemeClr val="tx2"/>
                </a:solidFill>
              </a:rPr>
              <a:t>Rudraraju</a:t>
            </a:r>
            <a:r>
              <a:rPr lang="en-US" sz="2000" dirty="0">
                <a:solidFill>
                  <a:schemeClr val="tx2"/>
                </a:solidFill>
              </a:rPr>
              <a:t> - 700746371 </a:t>
            </a:r>
          </a:p>
          <a:p>
            <a:pPr indent="-228600" algn="l">
              <a:buFont typeface="Arial" panose="020B0604020202020204" pitchFamily="34" charset="0"/>
              <a:buChar char="•"/>
            </a:pPr>
            <a:r>
              <a:rPr lang="en-US" sz="2000" dirty="0" err="1">
                <a:solidFill>
                  <a:schemeClr val="tx2"/>
                </a:solidFill>
              </a:rPr>
              <a:t>Manasa</a:t>
            </a:r>
            <a:r>
              <a:rPr lang="en-US" sz="2000" dirty="0">
                <a:solidFill>
                  <a:schemeClr val="tx2"/>
                </a:solidFill>
              </a:rPr>
              <a:t> </a:t>
            </a:r>
            <a:r>
              <a:rPr lang="en-US" sz="2000" dirty="0" err="1">
                <a:solidFill>
                  <a:schemeClr val="tx2"/>
                </a:solidFill>
              </a:rPr>
              <a:t>Vathumilli</a:t>
            </a:r>
            <a:r>
              <a:rPr lang="en-US" sz="2000" dirty="0">
                <a:solidFill>
                  <a:schemeClr val="tx2"/>
                </a:solidFill>
              </a:rPr>
              <a:t> - 700745467</a:t>
            </a:r>
          </a:p>
          <a:p>
            <a:pPr indent="-228600" algn="l">
              <a:buFont typeface="Arial" panose="020B0604020202020204" pitchFamily="34" charset="0"/>
              <a:buChar char="•"/>
            </a:pPr>
            <a:r>
              <a:rPr lang="en-US" sz="2000" dirty="0" err="1">
                <a:solidFill>
                  <a:schemeClr val="tx2"/>
                </a:solidFill>
              </a:rPr>
              <a:t>Nakshathra</a:t>
            </a:r>
            <a:r>
              <a:rPr lang="en-US" sz="2000" dirty="0">
                <a:solidFill>
                  <a:schemeClr val="tx2"/>
                </a:solidFill>
              </a:rPr>
              <a:t> </a:t>
            </a:r>
            <a:r>
              <a:rPr lang="en-US" sz="2000" dirty="0" err="1">
                <a:solidFill>
                  <a:schemeClr val="tx2"/>
                </a:solidFill>
              </a:rPr>
              <a:t>Racha</a:t>
            </a:r>
            <a:r>
              <a:rPr lang="en-US" sz="2000" dirty="0">
                <a:solidFill>
                  <a:schemeClr val="tx2"/>
                </a:solidFill>
              </a:rPr>
              <a:t> – 700745072</a:t>
            </a:r>
          </a:p>
          <a:p>
            <a:pPr indent="-228600" algn="l">
              <a:buFont typeface="Arial" panose="020B0604020202020204" pitchFamily="34" charset="0"/>
              <a:buChar char="•"/>
            </a:pPr>
            <a:endParaRPr lang="en-US" sz="1800" dirty="0">
              <a:solidFill>
                <a:schemeClr val="tx2"/>
              </a:solidFill>
            </a:endParaRPr>
          </a:p>
        </p:txBody>
      </p:sp>
      <p:grpSp>
        <p:nvGrpSpPr>
          <p:cNvPr id="26" name="Group 25">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7" name="Freeform: Shape 26">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Users">
            <a:extLst>
              <a:ext uri="{FF2B5EF4-FFF2-40B4-BE49-F238E27FC236}">
                <a16:creationId xmlns:a16="http://schemas.microsoft.com/office/drawing/2014/main" id="{8FDFF541-AB1C-BCF4-80B3-81A03281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08392" y="1819656"/>
            <a:ext cx="4142232" cy="4142232"/>
          </a:xfrm>
          <a:prstGeom prst="rect">
            <a:avLst/>
          </a:prstGeom>
        </p:spPr>
      </p:pic>
    </p:spTree>
    <p:extLst>
      <p:ext uri="{BB962C8B-B14F-4D97-AF65-F5344CB8AC3E}">
        <p14:creationId xmlns:p14="http://schemas.microsoft.com/office/powerpoint/2010/main" val="3738796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One in a crowd">
            <a:extLst>
              <a:ext uri="{FF2B5EF4-FFF2-40B4-BE49-F238E27FC236}">
                <a16:creationId xmlns:a16="http://schemas.microsoft.com/office/drawing/2014/main" id="{1EDEA1D4-CD3D-3D55-9627-BF64250EA7FA}"/>
              </a:ext>
            </a:extLst>
          </p:cNvPr>
          <p:cNvPicPr>
            <a:picLocks noChangeAspect="1"/>
          </p:cNvPicPr>
          <p:nvPr/>
        </p:nvPicPr>
        <p:blipFill rotWithShape="1">
          <a:blip r:embed="rId2"/>
          <a:srcRect b="5436"/>
          <a:stretch/>
        </p:blipFill>
        <p:spPr>
          <a:xfrm>
            <a:off x="2522356" y="10"/>
            <a:ext cx="9669642" cy="6857990"/>
          </a:xfrm>
          <a:prstGeom prst="rect">
            <a:avLst/>
          </a:prstGeom>
        </p:spPr>
      </p:pic>
      <p:sp>
        <p:nvSpPr>
          <p:cNvPr id="24" name="Rectangle 2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59B3CB-4080-CA65-102C-2D6ECFEB1576}"/>
              </a:ext>
            </a:extLst>
          </p:cNvPr>
          <p:cNvSpPr>
            <a:spLocks noGrp="1"/>
          </p:cNvSpPr>
          <p:nvPr>
            <p:ph type="ctrTitle"/>
          </p:nvPr>
        </p:nvSpPr>
        <p:spPr>
          <a:xfrm>
            <a:off x="838200" y="365125"/>
            <a:ext cx="3822189" cy="1899912"/>
          </a:xfrm>
        </p:spPr>
        <p:txBody>
          <a:bodyPr vert="horz" lIns="91440" tIns="45720" rIns="91440" bIns="45720" rtlCol="0" anchor="ctr">
            <a:normAutofit/>
          </a:bodyPr>
          <a:lstStyle/>
          <a:p>
            <a:pPr algn="l"/>
            <a:r>
              <a:rPr lang="en-US" sz="3400" dirty="0"/>
              <a:t>Role/Responsibilities and Contribution</a:t>
            </a:r>
          </a:p>
        </p:txBody>
      </p:sp>
      <p:sp>
        <p:nvSpPr>
          <p:cNvPr id="3" name="Subtitle 2">
            <a:extLst>
              <a:ext uri="{FF2B5EF4-FFF2-40B4-BE49-F238E27FC236}">
                <a16:creationId xmlns:a16="http://schemas.microsoft.com/office/drawing/2014/main" id="{5001CEC4-9CB7-7ED3-1970-57970E673DBD}"/>
              </a:ext>
            </a:extLst>
          </p:cNvPr>
          <p:cNvSpPr>
            <a:spLocks noGrp="1"/>
          </p:cNvSpPr>
          <p:nvPr>
            <p:ph type="subTitle" idx="1"/>
          </p:nvPr>
        </p:nvSpPr>
        <p:spPr>
          <a:xfrm>
            <a:off x="838200" y="2434201"/>
            <a:ext cx="4125686" cy="3821456"/>
          </a:xfrm>
        </p:spPr>
        <p:txBody>
          <a:bodyPr vert="horz" lIns="91440" tIns="45720" rIns="91440" bIns="45720" rtlCol="0">
            <a:normAutofit/>
          </a:bodyPr>
          <a:lstStyle/>
          <a:p>
            <a:pPr indent="-228600" algn="l">
              <a:buFont typeface="Arial" panose="020B0604020202020204" pitchFamily="34" charset="0"/>
              <a:buChar char="•"/>
            </a:pPr>
            <a:r>
              <a:rPr lang="en-US" sz="2000" dirty="0" err="1"/>
              <a:t>Nakshathra</a:t>
            </a:r>
            <a:r>
              <a:rPr lang="en-US" sz="2000" dirty="0"/>
              <a:t> </a:t>
            </a:r>
            <a:r>
              <a:rPr lang="en-US" sz="2000" dirty="0" err="1"/>
              <a:t>Racha</a:t>
            </a:r>
            <a:r>
              <a:rPr lang="en-US" sz="2000" dirty="0"/>
              <a:t>– Data Collection/ Curation, Feature Engineering</a:t>
            </a:r>
          </a:p>
          <a:p>
            <a:pPr indent="-228600" algn="l">
              <a:buFont typeface="Arial" panose="020B0604020202020204" pitchFamily="34" charset="0"/>
              <a:buChar char="•"/>
            </a:pPr>
            <a:r>
              <a:rPr lang="en-US" sz="2000" dirty="0"/>
              <a:t>Chinmayee Pendyala –Model Development, Virtual Calculator implementation</a:t>
            </a:r>
          </a:p>
          <a:p>
            <a:pPr indent="-228600" algn="l">
              <a:buFont typeface="Arial" panose="020B0604020202020204" pitchFamily="34" charset="0"/>
              <a:buChar char="•"/>
            </a:pPr>
            <a:r>
              <a:rPr lang="en-US" sz="2000" dirty="0"/>
              <a:t>Lakshmi Harshita </a:t>
            </a:r>
            <a:r>
              <a:rPr lang="en-US" sz="2000" dirty="0" err="1"/>
              <a:t>Rudraraju</a:t>
            </a:r>
            <a:r>
              <a:rPr lang="en-US" sz="2000" dirty="0"/>
              <a:t>– Model development, Virtual Calculator implementation</a:t>
            </a:r>
          </a:p>
          <a:p>
            <a:pPr indent="-228600" algn="l">
              <a:buFont typeface="Arial" panose="020B0604020202020204" pitchFamily="34" charset="0"/>
              <a:buChar char="•"/>
            </a:pPr>
            <a:r>
              <a:rPr lang="en-US" sz="2000" dirty="0" err="1"/>
              <a:t>Manasa</a:t>
            </a:r>
            <a:r>
              <a:rPr lang="en-US" sz="2000" dirty="0"/>
              <a:t> </a:t>
            </a:r>
            <a:r>
              <a:rPr lang="en-US" sz="2000" dirty="0" err="1"/>
              <a:t>Vathumilli</a:t>
            </a:r>
            <a:r>
              <a:rPr lang="en-US" sz="2000" dirty="0"/>
              <a:t>- Feature Engineering , Evaluation</a:t>
            </a:r>
          </a:p>
        </p:txBody>
      </p:sp>
    </p:spTree>
    <p:extLst>
      <p:ext uri="{BB962C8B-B14F-4D97-AF65-F5344CB8AC3E}">
        <p14:creationId xmlns:p14="http://schemas.microsoft.com/office/powerpoint/2010/main" val="297487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F2941B8-A432-B457-E117-9393C0D08AE5}"/>
              </a:ext>
            </a:extLst>
          </p:cNvPr>
          <p:cNvPicPr>
            <a:picLocks noChangeAspect="1"/>
          </p:cNvPicPr>
          <p:nvPr/>
        </p:nvPicPr>
        <p:blipFill rotWithShape="1">
          <a:blip r:embed="rId2">
            <a:alphaModFix amt="40000"/>
          </a:blip>
          <a:srcRect l="3979" r="7576"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57DB2C43-E518-C557-861F-0D79822B78F5}"/>
              </a:ext>
            </a:extLst>
          </p:cNvPr>
          <p:cNvSpPr>
            <a:spLocks noGrp="1"/>
          </p:cNvSpPr>
          <p:nvPr>
            <p:ph type="ctrTitle"/>
          </p:nvPr>
        </p:nvSpPr>
        <p:spPr>
          <a:xfrm>
            <a:off x="841249" y="941832"/>
            <a:ext cx="10506456" cy="2057400"/>
          </a:xfrm>
        </p:spPr>
        <p:txBody>
          <a:bodyPr vert="horz" lIns="91440" tIns="45720" rIns="91440" bIns="45720" rtlCol="0" anchor="b">
            <a:normAutofit/>
          </a:bodyPr>
          <a:lstStyle/>
          <a:p>
            <a:pPr algn="l"/>
            <a:r>
              <a:rPr lang="en-US" sz="5000"/>
              <a:t>Motivation</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7F8C48C5-53D1-BA3E-AEEA-056B9B77CF31}"/>
              </a:ext>
            </a:extLst>
          </p:cNvPr>
          <p:cNvSpPr>
            <a:spLocks noGrp="1"/>
          </p:cNvSpPr>
          <p:nvPr>
            <p:ph type="subTitle" idx="1"/>
          </p:nvPr>
        </p:nvSpPr>
        <p:spPr>
          <a:xfrm>
            <a:off x="841248" y="3502152"/>
            <a:ext cx="10506456" cy="2670048"/>
          </a:xfrm>
        </p:spPr>
        <p:txBody>
          <a:bodyPr vert="horz" lIns="91440" tIns="45720" rIns="91440" bIns="45720" rtlCol="0">
            <a:normAutofit/>
          </a:bodyPr>
          <a:lstStyle/>
          <a:p>
            <a:pPr indent="-228600" algn="l">
              <a:buFont typeface="Arial" panose="020B0604020202020204" pitchFamily="34" charset="0"/>
              <a:buChar char="•"/>
            </a:pPr>
            <a:r>
              <a:rPr lang="en-US" sz="1900"/>
              <a:t>The primary reason for developing a virtual calculator that responds to hand gestures is to give people who might find it challenging to use traditional physical calculators or keyboards an alternative input option. </a:t>
            </a:r>
          </a:p>
          <a:p>
            <a:pPr indent="-228600" algn="l">
              <a:buFont typeface="Arial" panose="020B0604020202020204" pitchFamily="34" charset="0"/>
              <a:buChar char="•"/>
            </a:pPr>
            <a:r>
              <a:rPr lang="en-US" sz="1900"/>
              <a:t>The purpose of this gadget is to provide accessibility and convenience, particularly for those who are physically limited or have disabilities or injuries that prevent them from using their hands normally. </a:t>
            </a:r>
          </a:p>
          <a:p>
            <a:pPr indent="-228600" algn="l">
              <a:buFont typeface="Arial" panose="020B0604020202020204" pitchFamily="34" charset="0"/>
              <a:buChar char="•"/>
            </a:pPr>
            <a:r>
              <a:rPr lang="en-US" sz="1900"/>
              <a:t>Furthermore, the creation of a virtual calculator that responds to hand gestures is a creative application of technology that could pave the way for future developments in gesture recognition and hands-free control of other devices.</a:t>
            </a:r>
          </a:p>
          <a:p>
            <a:pPr indent="-228600" algn="l">
              <a:buFont typeface="Arial" panose="020B0604020202020204" pitchFamily="34" charset="0"/>
              <a:buChar char="•"/>
            </a:pPr>
            <a:endParaRPr lang="en-US" sz="1900"/>
          </a:p>
        </p:txBody>
      </p:sp>
    </p:spTree>
    <p:extLst>
      <p:ext uri="{BB962C8B-B14F-4D97-AF65-F5344CB8AC3E}">
        <p14:creationId xmlns:p14="http://schemas.microsoft.com/office/powerpoint/2010/main" val="236050718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69">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85464-4C6C-8B3A-1A87-11658016C3A3}"/>
              </a:ext>
            </a:extLst>
          </p:cNvPr>
          <p:cNvSpPr>
            <a:spLocks noGrp="1"/>
          </p:cNvSpPr>
          <p:nvPr>
            <p:ph type="ctrTitle"/>
          </p:nvPr>
        </p:nvSpPr>
        <p:spPr>
          <a:xfrm>
            <a:off x="970909" y="1220919"/>
            <a:ext cx="4778268" cy="782180"/>
          </a:xfrm>
        </p:spPr>
        <p:txBody>
          <a:bodyPr>
            <a:normAutofit fontScale="90000"/>
          </a:bodyPr>
          <a:lstStyle/>
          <a:p>
            <a:pPr algn="l"/>
            <a:r>
              <a:rPr lang="en-US" dirty="0"/>
              <a:t>Objectives</a:t>
            </a:r>
          </a:p>
        </p:txBody>
      </p:sp>
      <p:sp>
        <p:nvSpPr>
          <p:cNvPr id="3" name="Subtitle 2">
            <a:extLst>
              <a:ext uri="{FF2B5EF4-FFF2-40B4-BE49-F238E27FC236}">
                <a16:creationId xmlns:a16="http://schemas.microsoft.com/office/drawing/2014/main" id="{042F7CC3-1153-DED6-416E-EC36E8F3C30C}"/>
              </a:ext>
            </a:extLst>
          </p:cNvPr>
          <p:cNvSpPr>
            <a:spLocks noGrp="1"/>
          </p:cNvSpPr>
          <p:nvPr>
            <p:ph type="subTitle" idx="1"/>
          </p:nvPr>
        </p:nvSpPr>
        <p:spPr>
          <a:xfrm>
            <a:off x="970909" y="2274957"/>
            <a:ext cx="5425780" cy="3353257"/>
          </a:xfrm>
        </p:spPr>
        <p:txBody>
          <a:bodyPr>
            <a:normAutofit/>
          </a:bodyPr>
          <a:lstStyle/>
          <a:p>
            <a:pPr algn="l"/>
            <a:r>
              <a:rPr lang="en-US" sz="1800" dirty="0"/>
              <a:t>The major goal of developing a hand gesture-controlled virtual calculator is to offer an accessible, practical, and creative alternate input method for doing computations. For persons who would find it challenging to use conventional physical calculators or keyboards, such as those with disabilities or injuries, the device intends to enhance the user experience. </a:t>
            </a:r>
          </a:p>
          <a:p>
            <a:pPr algn="l"/>
            <a:r>
              <a:rPr lang="en-US" sz="1800" dirty="0"/>
              <a:t>The overall goal of a hand gesture-controlled virtual calculator is to increase technology's usability, accessibility, and innovation while also enhancing the user experience for people who might find it challenging to use conventional input techniques. </a:t>
            </a:r>
          </a:p>
        </p:txBody>
      </p:sp>
      <p:sp>
        <p:nvSpPr>
          <p:cNvPr id="88" name="Freeform: Shape 71">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Oval 73">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Block Arc 75">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Freeform: Shape 77">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92" name="Straight Connector 79">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3" name="Freeform: Shape 81">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94" name="Arc 83">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Freeform: Shape 85">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9192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1F9866A9-B167-4D75-8F7F-360025AD6B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37" name="Color">
              <a:extLst>
                <a:ext uri="{FF2B5EF4-FFF2-40B4-BE49-F238E27FC236}">
                  <a16:creationId xmlns:a16="http://schemas.microsoft.com/office/drawing/2014/main" id="{C2DD07C1-6CFB-48E5-AD0E-AC091042B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olor">
              <a:extLst>
                <a:ext uri="{FF2B5EF4-FFF2-40B4-BE49-F238E27FC236}">
                  <a16:creationId xmlns:a16="http://schemas.microsoft.com/office/drawing/2014/main" id="{F9A8FC0F-BD29-4D9A-ABF1-D75E3A269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Graphic 6" descr="Head with Gears">
            <a:extLst>
              <a:ext uri="{FF2B5EF4-FFF2-40B4-BE49-F238E27FC236}">
                <a16:creationId xmlns:a16="http://schemas.microsoft.com/office/drawing/2014/main" id="{297E39CF-B88A-DC41-335C-0A253551B2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5030" y="1065276"/>
            <a:ext cx="4727448" cy="4727448"/>
          </a:xfrm>
          <a:prstGeom prst="rect">
            <a:avLst/>
          </a:prstGeom>
        </p:spPr>
      </p:pic>
      <p:grpSp>
        <p:nvGrpSpPr>
          <p:cNvPr id="40" name="Group 3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1" name="Freeform: Shape 4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4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715DDEF-ABEE-2BA8-3132-6B8A9E1CD585}"/>
              </a:ext>
            </a:extLst>
          </p:cNvPr>
          <p:cNvSpPr>
            <a:spLocks noGrp="1"/>
          </p:cNvSpPr>
          <p:nvPr>
            <p:ph type="ctrTitle"/>
          </p:nvPr>
        </p:nvSpPr>
        <p:spPr>
          <a:xfrm>
            <a:off x="789708" y="1014574"/>
            <a:ext cx="5633531" cy="2226769"/>
          </a:xfrm>
        </p:spPr>
        <p:txBody>
          <a:bodyPr vert="horz" lIns="91440" tIns="45720" rIns="91440" bIns="45720" rtlCol="0" anchor="ctr">
            <a:normAutofit/>
          </a:bodyPr>
          <a:lstStyle/>
          <a:p>
            <a:pPr algn="l"/>
            <a:r>
              <a:rPr lang="en-US" sz="4800" kern="1200" dirty="0">
                <a:solidFill>
                  <a:schemeClr val="bg1"/>
                </a:solidFill>
                <a:latin typeface="+mj-lt"/>
                <a:ea typeface="+mj-ea"/>
                <a:cs typeface="+mj-cs"/>
              </a:rPr>
              <a:t>Related Works</a:t>
            </a:r>
          </a:p>
        </p:txBody>
      </p:sp>
      <p:sp>
        <p:nvSpPr>
          <p:cNvPr id="3" name="Subtitle 2">
            <a:extLst>
              <a:ext uri="{FF2B5EF4-FFF2-40B4-BE49-F238E27FC236}">
                <a16:creationId xmlns:a16="http://schemas.microsoft.com/office/drawing/2014/main" id="{E6A982A3-89AB-E23D-D69D-0F3AAC9394BE}"/>
              </a:ext>
            </a:extLst>
          </p:cNvPr>
          <p:cNvSpPr>
            <a:spLocks noGrp="1"/>
          </p:cNvSpPr>
          <p:nvPr>
            <p:ph type="subTitle" idx="1"/>
          </p:nvPr>
        </p:nvSpPr>
        <p:spPr>
          <a:xfrm>
            <a:off x="789707" y="3640632"/>
            <a:ext cx="6936310" cy="3217368"/>
          </a:xfrm>
        </p:spPr>
        <p:txBody>
          <a:bodyPr vert="horz" lIns="91440" tIns="45720" rIns="91440" bIns="45720" rtlCol="0" anchor="ctr">
            <a:noAutofit/>
          </a:bodyPr>
          <a:lstStyle/>
          <a:p>
            <a:pPr marL="0" marR="0" algn="just">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We see diverse applications of hand gestures in everyday life. Following </a:t>
            </a:r>
            <a:r>
              <a:rPr lang="en-US" sz="1800" dirty="0">
                <a:effectLst/>
                <a:latin typeface="Times New Roman" panose="02020603050405020304" pitchFamily="18" charset="0"/>
                <a:ea typeface="Times New Roman" panose="02020603050405020304" pitchFamily="18" charset="0"/>
              </a:rPr>
              <a:t>are a few works related to hand gesture recognition:</a:t>
            </a: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A Hierarchical Hand Gesture Recognition Framework for Sports Referee Training-Based EMG and Accelerometer Sensors.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A Kinect-based gesture recognition approach for a natural human-robot interface.</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Glove-based hand gesture recognition sign language translator using a capacitive touch sensor.</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On-device Real-time Hand Tracking.</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Hand Gesture Recognition using Infrared Imagery Provided by Leap Motion Controller.</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Real-Time Hand Gesture Spotting and Recognition Using RGB-D Camera and 3D Convolutional Neural Network.</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98996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1F9866A9-B167-4D75-8F7F-360025AD6B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15" name="Color">
              <a:extLst>
                <a:ext uri="{FF2B5EF4-FFF2-40B4-BE49-F238E27FC236}">
                  <a16:creationId xmlns:a16="http://schemas.microsoft.com/office/drawing/2014/main" id="{C2DD07C1-6CFB-48E5-AD0E-AC091042B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F9A8FC0F-BD29-4D9A-ABF1-D75E3A269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Warning">
            <a:extLst>
              <a:ext uri="{FF2B5EF4-FFF2-40B4-BE49-F238E27FC236}">
                <a16:creationId xmlns:a16="http://schemas.microsoft.com/office/drawing/2014/main" id="{EE130D30-E579-A1F4-6C43-10E94AA8F7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5030" y="1065276"/>
            <a:ext cx="4727448" cy="4727448"/>
          </a:xfrm>
          <a:prstGeom prst="rect">
            <a:avLst/>
          </a:prstGeom>
        </p:spPr>
      </p:pic>
      <p:grpSp>
        <p:nvGrpSpPr>
          <p:cNvPr id="18" name="Group 1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8F13990C-E1DD-DB34-9A2A-E65B3D692E66}"/>
              </a:ext>
            </a:extLst>
          </p:cNvPr>
          <p:cNvSpPr>
            <a:spLocks noGrp="1"/>
          </p:cNvSpPr>
          <p:nvPr>
            <p:ph type="ctrTitle"/>
          </p:nvPr>
        </p:nvSpPr>
        <p:spPr>
          <a:xfrm>
            <a:off x="789708" y="1014574"/>
            <a:ext cx="5633531" cy="2226769"/>
          </a:xfrm>
        </p:spPr>
        <p:txBody>
          <a:bodyPr anchor="ctr">
            <a:normAutofit/>
          </a:bodyPr>
          <a:lstStyle/>
          <a:p>
            <a:pPr algn="l"/>
            <a:r>
              <a:rPr lang="en-US" sz="4800" dirty="0">
                <a:solidFill>
                  <a:schemeClr val="bg1"/>
                </a:solidFill>
              </a:rPr>
              <a:t>Problem Statement</a:t>
            </a:r>
          </a:p>
        </p:txBody>
      </p:sp>
      <p:sp>
        <p:nvSpPr>
          <p:cNvPr id="3" name="Subtitle 2">
            <a:extLst>
              <a:ext uri="{FF2B5EF4-FFF2-40B4-BE49-F238E27FC236}">
                <a16:creationId xmlns:a16="http://schemas.microsoft.com/office/drawing/2014/main" id="{7631D9E8-6391-2172-3EE2-88AF1B509E04}"/>
              </a:ext>
            </a:extLst>
          </p:cNvPr>
          <p:cNvSpPr>
            <a:spLocks noGrp="1"/>
          </p:cNvSpPr>
          <p:nvPr>
            <p:ph type="subTitle" idx="1"/>
          </p:nvPr>
        </p:nvSpPr>
        <p:spPr>
          <a:xfrm>
            <a:off x="789708" y="3640633"/>
            <a:ext cx="5631417" cy="2487212"/>
          </a:xfrm>
        </p:spPr>
        <p:txBody>
          <a:bodyPr anchor="ctr">
            <a:normAutofit/>
          </a:bodyPr>
          <a:lstStyle/>
          <a:p>
            <a:pPr algn="l"/>
            <a:r>
              <a:rPr lang="en-US" sz="2000" dirty="0">
                <a:effectLst/>
                <a:latin typeface="Calibri" panose="020F0502020204030204" pitchFamily="34" charset="0"/>
              </a:rPr>
              <a:t>The way we engage with the system may be constrained by traditional interface methods like the keyboard, mouse, touchscreen, etc. To communicate with any of these systems, physical contact is necessary. People with disabilities or injuries may find it difficult to operate traditional physical calculators or keyboards.</a:t>
            </a:r>
          </a:p>
          <a:p>
            <a:pPr algn="l"/>
            <a:endParaRPr lang="en-US" sz="1500" dirty="0">
              <a:solidFill>
                <a:schemeClr val="tx2"/>
              </a:solidFill>
            </a:endParaRPr>
          </a:p>
        </p:txBody>
      </p:sp>
    </p:spTree>
    <p:extLst>
      <p:ext uri="{BB962C8B-B14F-4D97-AF65-F5344CB8AC3E}">
        <p14:creationId xmlns:p14="http://schemas.microsoft.com/office/powerpoint/2010/main" val="1722429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63F648-2AC2-4FE3-86DF-E3D90F478313}"/>
              </a:ext>
            </a:extLst>
          </p:cNvPr>
          <p:cNvSpPr>
            <a:spLocks noGrp="1"/>
          </p:cNvSpPr>
          <p:nvPr>
            <p:ph type="ctrTitle"/>
          </p:nvPr>
        </p:nvSpPr>
        <p:spPr>
          <a:xfrm>
            <a:off x="630936" y="639520"/>
            <a:ext cx="3429000" cy="1719072"/>
          </a:xfrm>
        </p:spPr>
        <p:txBody>
          <a:bodyPr vert="horz" lIns="91440" tIns="45720" rIns="91440" bIns="45720" rtlCol="0" anchor="b">
            <a:normAutofit/>
          </a:bodyPr>
          <a:lstStyle/>
          <a:p>
            <a:pPr algn="l"/>
            <a:r>
              <a:rPr lang="en-US" sz="5400" kern="1200">
                <a:solidFill>
                  <a:schemeClr val="tx1"/>
                </a:solidFill>
                <a:latin typeface="+mj-lt"/>
                <a:ea typeface="+mj-ea"/>
                <a:cs typeface="+mj-cs"/>
              </a:rPr>
              <a:t>Proposed Solution</a:t>
            </a:r>
          </a:p>
        </p:txBody>
      </p:sp>
      <p:sp>
        <p:nvSpPr>
          <p:cNvPr id="9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723DF69-873E-98AB-AA92-97006D3ADCEE}"/>
              </a:ext>
            </a:extLst>
          </p:cNvPr>
          <p:cNvSpPr>
            <a:spLocks noGrp="1"/>
          </p:cNvSpPr>
          <p:nvPr>
            <p:ph type="subTitle" idx="1"/>
          </p:nvPr>
        </p:nvSpPr>
        <p:spPr>
          <a:xfrm>
            <a:off x="630935" y="2807207"/>
            <a:ext cx="11328835" cy="3775869"/>
          </a:xfrm>
        </p:spPr>
        <p:txBody>
          <a:bodyPr vert="horz" lIns="91440" tIns="45720" rIns="91440" bIns="45720" rtlCol="0" anchor="t">
            <a:noAutofit/>
          </a:bodyPr>
          <a:lstStyle/>
          <a:p>
            <a:pPr marL="285750" indent="-228600" algn="l">
              <a:buFont typeface="Arial" panose="020B0604020202020204" pitchFamily="34" charset="0"/>
              <a:buChar char="•"/>
            </a:pPr>
            <a:r>
              <a:rPr lang="en-US" sz="1800" dirty="0">
                <a:effectLst/>
              </a:rPr>
              <a:t>We would like to develop a gesture recognition system capable of recognizing different hand gestures and operate a three-digit calculator capable of performing various arithmetic operations such as addition, subtraction, multiplication, division, and modulus.</a:t>
            </a:r>
          </a:p>
          <a:p>
            <a:pPr marL="285750" indent="-228600" algn="l">
              <a:buFont typeface="Arial" panose="020B0604020202020204" pitchFamily="34" charset="0"/>
              <a:buChar char="•"/>
            </a:pPr>
            <a:r>
              <a:rPr lang="en-US" sz="1800" dirty="0">
                <a:effectLst/>
              </a:rPr>
              <a:t>The data for the nineteen hand gestures has been collected using </a:t>
            </a:r>
            <a:r>
              <a:rPr lang="en-US" sz="1800" dirty="0" err="1">
                <a:effectLst/>
              </a:rPr>
              <a:t>MediaPipe</a:t>
            </a:r>
            <a:r>
              <a:rPr lang="en-US" sz="1800" dirty="0">
                <a:effectLst/>
              </a:rPr>
              <a:t> machine learning (ML) framework developed by Google.</a:t>
            </a:r>
          </a:p>
          <a:p>
            <a:pPr marL="285750" indent="-228600" algn="l">
              <a:buFont typeface="Arial" panose="020B0604020202020204" pitchFamily="34" charset="0"/>
              <a:buChar char="•"/>
            </a:pPr>
            <a:r>
              <a:rPr lang="en-US" sz="1800" dirty="0" err="1">
                <a:effectLst/>
              </a:rPr>
              <a:t>MediaPipe</a:t>
            </a:r>
            <a:r>
              <a:rPr lang="en-US" sz="1800" dirty="0">
                <a:effectLst/>
              </a:rPr>
              <a:t> includes palm detection and hand landmark models that can detect hands and can identify 21 hand-knuckle (landmark) coordinates inside the detected hand regions. </a:t>
            </a:r>
          </a:p>
          <a:p>
            <a:pPr marL="285750" indent="-228600" algn="l">
              <a:buFont typeface="Arial" panose="020B0604020202020204" pitchFamily="34" charset="0"/>
              <a:buChar char="•"/>
            </a:pPr>
            <a:r>
              <a:rPr lang="en-US" sz="1800" dirty="0">
                <a:effectLst/>
              </a:rPr>
              <a:t>The coordinates of hand landmarks for different gestures constitute the data used for developing the hand gesture recognition system. Next, this data has been processed to extract features, which subsequently have been used to train a random forest classifier for hand gesture recognition. </a:t>
            </a:r>
          </a:p>
          <a:p>
            <a:pPr marL="285750" indent="-228600" algn="l">
              <a:buFont typeface="Arial" panose="020B0604020202020204" pitchFamily="34" charset="0"/>
              <a:buChar char="•"/>
            </a:pPr>
            <a:r>
              <a:rPr lang="en-US" sz="1800" dirty="0">
                <a:effectLst/>
              </a:rPr>
              <a:t>Finally, the hand gesture recognition model has been used to operate a three digit virtual calculator developed using functions from OpenCV library.</a:t>
            </a:r>
          </a:p>
          <a:p>
            <a:pPr marL="285750" indent="-228600" algn="l">
              <a:buFont typeface="Arial" panose="020B0604020202020204" pitchFamily="34" charset="0"/>
              <a:buChar char="•"/>
            </a:pPr>
            <a:endParaRPr lang="en-US" sz="1600" dirty="0">
              <a:effectLst/>
            </a:endParaRPr>
          </a:p>
          <a:p>
            <a:pPr indent="-228600" algn="l">
              <a:buFont typeface="Arial" panose="020B0604020202020204" pitchFamily="34" charset="0"/>
              <a:buChar char="•"/>
            </a:pPr>
            <a:endParaRPr lang="en-US" sz="1600" dirty="0"/>
          </a:p>
          <a:p>
            <a:pPr indent="-228600" algn="l">
              <a:buFont typeface="Arial" panose="020B0604020202020204" pitchFamily="34" charset="0"/>
              <a:buChar char="•"/>
            </a:pPr>
            <a:endParaRPr lang="en-US" sz="1600" dirty="0"/>
          </a:p>
        </p:txBody>
      </p:sp>
      <p:pic>
        <p:nvPicPr>
          <p:cNvPr id="6" name="image9.png" descr="A picture containing text&#10;&#10;Description automatically generated">
            <a:extLst>
              <a:ext uri="{FF2B5EF4-FFF2-40B4-BE49-F238E27FC236}">
                <a16:creationId xmlns:a16="http://schemas.microsoft.com/office/drawing/2014/main" id="{794B15A4-01E6-F50F-D0BC-7EAB48130A11}"/>
              </a:ext>
            </a:extLst>
          </p:cNvPr>
          <p:cNvPicPr/>
          <p:nvPr/>
        </p:nvPicPr>
        <p:blipFill>
          <a:blip r:embed="rId2"/>
          <a:stretch>
            <a:fillRect/>
          </a:stretch>
        </p:blipFill>
        <p:spPr>
          <a:xfrm>
            <a:off x="7071360" y="274923"/>
            <a:ext cx="4489704" cy="2234607"/>
          </a:xfrm>
          <a:prstGeom prst="rect">
            <a:avLst/>
          </a:prstGeom>
        </p:spPr>
      </p:pic>
    </p:spTree>
    <p:extLst>
      <p:ext uri="{BB962C8B-B14F-4D97-AF65-F5344CB8AC3E}">
        <p14:creationId xmlns:p14="http://schemas.microsoft.com/office/powerpoint/2010/main" val="1235501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E32EEBD4-2EE2-4943-A13A-027C8021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5C0B7-CC28-1EAB-C98E-B0B8974EB411}"/>
              </a:ext>
            </a:extLst>
          </p:cNvPr>
          <p:cNvSpPr>
            <a:spLocks noGrp="1"/>
          </p:cNvSpPr>
          <p:nvPr>
            <p:ph type="ctrTitle"/>
          </p:nvPr>
        </p:nvSpPr>
        <p:spPr>
          <a:xfrm>
            <a:off x="1799301" y="712633"/>
            <a:ext cx="3309556" cy="540602"/>
          </a:xfrm>
        </p:spPr>
        <p:txBody>
          <a:bodyPr>
            <a:normAutofit fontScale="90000"/>
          </a:bodyPr>
          <a:lstStyle/>
          <a:p>
            <a:r>
              <a:rPr lang="en-US" sz="5100" b="1" dirty="0">
                <a:solidFill>
                  <a:schemeClr val="accent1">
                    <a:lumMod val="50000"/>
                  </a:schemeClr>
                </a:solidFill>
              </a:rPr>
              <a:t>Results</a:t>
            </a:r>
          </a:p>
        </p:txBody>
      </p:sp>
      <p:sp>
        <p:nvSpPr>
          <p:cNvPr id="3" name="Subtitle 2">
            <a:extLst>
              <a:ext uri="{FF2B5EF4-FFF2-40B4-BE49-F238E27FC236}">
                <a16:creationId xmlns:a16="http://schemas.microsoft.com/office/drawing/2014/main" id="{337478B5-2AC7-9884-6E8C-9F881E79849D}"/>
              </a:ext>
            </a:extLst>
          </p:cNvPr>
          <p:cNvSpPr>
            <a:spLocks noGrp="1"/>
          </p:cNvSpPr>
          <p:nvPr>
            <p:ph type="subTitle" idx="1"/>
          </p:nvPr>
        </p:nvSpPr>
        <p:spPr>
          <a:xfrm>
            <a:off x="7144509" y="3903489"/>
            <a:ext cx="4856190" cy="2091725"/>
          </a:xfrm>
        </p:spPr>
        <p:txBody>
          <a:bodyPr>
            <a:normAutofit/>
          </a:bodyPr>
          <a:lstStyle/>
          <a:p>
            <a:r>
              <a:rPr lang="en-US" sz="1800" dirty="0"/>
              <a:t>Next ‘Enter the first Number’ message appears for the next 2 seconds. The user has a total of 9 seconds to enter the first number entry, 3 seconds for each digit, and hence, a maximum of 3 digits. The entry is recorded after showing the ‘confirm’ gesture. </a:t>
            </a:r>
          </a:p>
        </p:txBody>
      </p:sp>
      <p:sp>
        <p:nvSpPr>
          <p:cNvPr id="38" name="Freeform: Shape 37">
            <a:extLst>
              <a:ext uri="{FF2B5EF4-FFF2-40B4-BE49-F238E27FC236}">
                <a16:creationId xmlns:a16="http://schemas.microsoft.com/office/drawing/2014/main" id="{8F22F920-02D7-497A-892A-5A1799A6E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4758" y="0"/>
            <a:ext cx="1679159" cy="925847"/>
          </a:xfrm>
          <a:custGeom>
            <a:avLst/>
            <a:gdLst>
              <a:gd name="connsiteX0" fmla="*/ 0 w 1679159"/>
              <a:gd name="connsiteY0" fmla="*/ 0 h 925847"/>
              <a:gd name="connsiteX1" fmla="*/ 123825 w 1679159"/>
              <a:gd name="connsiteY1" fmla="*/ 0 h 925847"/>
              <a:gd name="connsiteX2" fmla="*/ 123825 w 1679159"/>
              <a:gd name="connsiteY2" fmla="*/ 756588 h 925847"/>
              <a:gd name="connsiteX3" fmla="*/ 1431852 w 1679159"/>
              <a:gd name="connsiteY3" fmla="*/ 0 h 925847"/>
              <a:gd name="connsiteX4" fmla="*/ 1679159 w 1679159"/>
              <a:gd name="connsiteY4" fmla="*/ 0 h 925847"/>
              <a:gd name="connsiteX5" fmla="*/ 92869 w 1679159"/>
              <a:gd name="connsiteY5" fmla="*/ 917560 h 925847"/>
              <a:gd name="connsiteX6" fmla="*/ 61913 w 1679159"/>
              <a:gd name="connsiteY6" fmla="*/ 925847 h 925847"/>
              <a:gd name="connsiteX7" fmla="*/ 0 w 1679159"/>
              <a:gd name="connsiteY7" fmla="*/ 863935 h 92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9159" h="925847">
                <a:moveTo>
                  <a:pt x="0" y="0"/>
                </a:moveTo>
                <a:lnTo>
                  <a:pt x="123825" y="0"/>
                </a:lnTo>
                <a:lnTo>
                  <a:pt x="123825" y="756588"/>
                </a:lnTo>
                <a:lnTo>
                  <a:pt x="1431852" y="0"/>
                </a:lnTo>
                <a:lnTo>
                  <a:pt x="1679159" y="0"/>
                </a:lnTo>
                <a:lnTo>
                  <a:pt x="92869" y="917560"/>
                </a:lnTo>
                <a:cubicBezTo>
                  <a:pt x="83458" y="922999"/>
                  <a:pt x="72780" y="925857"/>
                  <a:pt x="61913" y="925847"/>
                </a:cubicBezTo>
                <a:cubicBezTo>
                  <a:pt x="27719" y="925847"/>
                  <a:pt x="0" y="898129"/>
                  <a:pt x="0" y="863935"/>
                </a:cubicBezTo>
                <a:close/>
              </a:path>
            </a:pathLst>
          </a:custGeom>
          <a:solidFill>
            <a:schemeClr val="accent6"/>
          </a:solidFill>
          <a:ln w="9525" cap="flat">
            <a:noFill/>
            <a:prstDash val="solid"/>
            <a:miter/>
          </a:ln>
        </p:spPr>
        <p:txBody>
          <a:bodyPr wrap="square" rtlCol="0" anchor="ctr">
            <a:noAutofit/>
          </a:bodyPr>
          <a:lstStyle/>
          <a:p>
            <a:endParaRPr lang="en-US" dirty="0"/>
          </a:p>
        </p:txBody>
      </p:sp>
      <p:sp>
        <p:nvSpPr>
          <p:cNvPr id="40" name="Oval 39">
            <a:extLst>
              <a:ext uri="{FF2B5EF4-FFF2-40B4-BE49-F238E27FC236}">
                <a16:creationId xmlns:a16="http://schemas.microsoft.com/office/drawing/2014/main" id="{21BA6915-E6D0-4619-9A50-B788D0048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0349" y="400837"/>
            <a:ext cx="357006" cy="357006"/>
          </a:xfrm>
          <a:prstGeom prst="ellipse">
            <a:avLst/>
          </a:prstGeom>
          <a:noFill/>
          <a:ln w="889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B44F5DA-2447-0A62-93DE-8437C8C9A7DA}"/>
              </a:ext>
            </a:extLst>
          </p:cNvPr>
          <p:cNvPicPr>
            <a:picLocks noChangeAspect="1"/>
          </p:cNvPicPr>
          <p:nvPr/>
        </p:nvPicPr>
        <p:blipFill rotWithShape="1">
          <a:blip r:embed="rId2"/>
          <a:srcRect l="711" r="75188" b="64712"/>
          <a:stretch/>
        </p:blipFill>
        <p:spPr bwMode="auto">
          <a:xfrm>
            <a:off x="4857462" y="4766274"/>
            <a:ext cx="2285774" cy="2091725"/>
          </a:xfrm>
          <a:custGeom>
            <a:avLst/>
            <a:gdLst/>
            <a:ahLst/>
            <a:cxnLst/>
            <a:rect l="l" t="t" r="r" b="b"/>
            <a:pathLst>
              <a:path w="2498961" h="2498961">
                <a:moveTo>
                  <a:pt x="65723" y="0"/>
                </a:moveTo>
                <a:lnTo>
                  <a:pt x="2433238" y="0"/>
                </a:lnTo>
                <a:cubicBezTo>
                  <a:pt x="2469536" y="0"/>
                  <a:pt x="2498961" y="29425"/>
                  <a:pt x="2498961" y="65723"/>
                </a:cubicBezTo>
                <a:lnTo>
                  <a:pt x="2498961" y="2433238"/>
                </a:lnTo>
                <a:cubicBezTo>
                  <a:pt x="2498961" y="2469536"/>
                  <a:pt x="2469536" y="2498961"/>
                  <a:pt x="2433238" y="2498961"/>
                </a:cubicBezTo>
                <a:lnTo>
                  <a:pt x="65723" y="2498961"/>
                </a:lnTo>
                <a:cubicBezTo>
                  <a:pt x="29425" y="2498961"/>
                  <a:pt x="0" y="2469536"/>
                  <a:pt x="0" y="2433238"/>
                </a:cubicBezTo>
                <a:lnTo>
                  <a:pt x="0" y="65723"/>
                </a:lnTo>
                <a:cubicBezTo>
                  <a:pt x="0" y="29425"/>
                  <a:pt x="29425" y="0"/>
                  <a:pt x="65723" y="0"/>
                </a:cubicBezTo>
                <a:close/>
              </a:path>
            </a:pathLst>
          </a:custGeom>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2D6EEBA6-A364-2194-918A-65ED887B270F}"/>
              </a:ext>
            </a:extLst>
          </p:cNvPr>
          <p:cNvPicPr>
            <a:picLocks noChangeAspect="1"/>
          </p:cNvPicPr>
          <p:nvPr/>
        </p:nvPicPr>
        <p:blipFill rotWithShape="1">
          <a:blip r:embed="rId3"/>
          <a:srcRect l="711" t="285" r="74922" b="64571"/>
          <a:stretch/>
        </p:blipFill>
        <p:spPr bwMode="auto">
          <a:xfrm>
            <a:off x="8443917" y="770726"/>
            <a:ext cx="2422598" cy="2183785"/>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9CA524C3-0ADC-0DAC-F72C-82BBEBBEDCF5}"/>
              </a:ext>
            </a:extLst>
          </p:cNvPr>
          <p:cNvPicPr>
            <a:picLocks noChangeAspect="1"/>
          </p:cNvPicPr>
          <p:nvPr/>
        </p:nvPicPr>
        <p:blipFill rotWithShape="1">
          <a:blip r:embed="rId4"/>
          <a:srcRect l="622" t="-285" r="75009" b="64567"/>
          <a:stretch/>
        </p:blipFill>
        <p:spPr bwMode="auto">
          <a:xfrm>
            <a:off x="2438418" y="3366071"/>
            <a:ext cx="2422598" cy="2219267"/>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73931B7B-664B-86AA-2999-4143BDF822F6}"/>
              </a:ext>
            </a:extLst>
          </p:cNvPr>
          <p:cNvPicPr>
            <a:picLocks noChangeAspect="1"/>
          </p:cNvPicPr>
          <p:nvPr/>
        </p:nvPicPr>
        <p:blipFill rotWithShape="1">
          <a:blip r:embed="rId5"/>
          <a:srcRect l="622" t="-142" r="75187" b="64426"/>
          <a:stretch/>
        </p:blipFill>
        <p:spPr bwMode="auto">
          <a:xfrm>
            <a:off x="-3048" y="1840642"/>
            <a:ext cx="2422598" cy="2235472"/>
          </a:xfrm>
          <a:custGeom>
            <a:avLst/>
            <a:gdLst/>
            <a:ahLst/>
            <a:cxnLst/>
            <a:rect l="l" t="t" r="r" b="b"/>
            <a:pathLst>
              <a:path w="2565029" h="2588972">
                <a:moveTo>
                  <a:pt x="69897" y="0"/>
                </a:moveTo>
                <a:lnTo>
                  <a:pt x="2495132" y="0"/>
                </a:lnTo>
                <a:cubicBezTo>
                  <a:pt x="2533735" y="0"/>
                  <a:pt x="2565029" y="31294"/>
                  <a:pt x="2565029" y="69897"/>
                </a:cubicBezTo>
                <a:lnTo>
                  <a:pt x="2565029" y="2519075"/>
                </a:lnTo>
                <a:cubicBezTo>
                  <a:pt x="2565029" y="2557678"/>
                  <a:pt x="2533735" y="2588972"/>
                  <a:pt x="2495132" y="2588972"/>
                </a:cubicBezTo>
                <a:lnTo>
                  <a:pt x="69897" y="2588972"/>
                </a:lnTo>
                <a:cubicBezTo>
                  <a:pt x="31294" y="2588972"/>
                  <a:pt x="0" y="2557678"/>
                  <a:pt x="0" y="2519075"/>
                </a:cubicBezTo>
                <a:lnTo>
                  <a:pt x="0" y="69897"/>
                </a:lnTo>
                <a:cubicBezTo>
                  <a:pt x="0" y="31294"/>
                  <a:pt x="31294" y="0"/>
                  <a:pt x="69897" y="0"/>
                </a:cubicBezTo>
                <a:close/>
              </a:path>
            </a:pathLst>
          </a:custGeom>
          <a:extLst>
            <a:ext uri="{53640926-AAD7-44D8-BBD7-CCE9431645EC}">
              <a14:shadowObscured xmlns:a14="http://schemas.microsoft.com/office/drawing/2010/main"/>
            </a:ext>
          </a:extLst>
        </p:spPr>
      </p:pic>
      <p:sp>
        <p:nvSpPr>
          <p:cNvPr id="42" name="Freeform: Shape 41">
            <a:extLst>
              <a:ext uri="{FF2B5EF4-FFF2-40B4-BE49-F238E27FC236}">
                <a16:creationId xmlns:a16="http://schemas.microsoft.com/office/drawing/2014/main" id="{4DDF45CC-3E53-4361-852F-16750ABA7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2303" y="6356350"/>
            <a:ext cx="1211855" cy="501650"/>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Freeform: Shape 43">
            <a:extLst>
              <a:ext uri="{FF2B5EF4-FFF2-40B4-BE49-F238E27FC236}">
                <a16:creationId xmlns:a16="http://schemas.microsoft.com/office/drawing/2014/main" id="{025B8C08-2FE2-4EE7-8826-385416193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95502">
            <a:off x="9975314" y="5853103"/>
            <a:ext cx="1761765" cy="1112151"/>
          </a:xfrm>
          <a:custGeom>
            <a:avLst/>
            <a:gdLst>
              <a:gd name="connsiteX0" fmla="*/ 1585229 w 1761765"/>
              <a:gd name="connsiteY0" fmla="*/ 764759 h 1112151"/>
              <a:gd name="connsiteX1" fmla="*/ 1623024 w 1761765"/>
              <a:gd name="connsiteY1" fmla="*/ 792810 h 1112151"/>
              <a:gd name="connsiteX2" fmla="*/ 1711735 w 1761765"/>
              <a:gd name="connsiteY2" fmla="*/ 970132 h 1112151"/>
              <a:gd name="connsiteX3" fmla="*/ 1761765 w 1761765"/>
              <a:gd name="connsiteY3" fmla="*/ 1112151 h 1112151"/>
              <a:gd name="connsiteX4" fmla="*/ 1621544 w 1761765"/>
              <a:gd name="connsiteY4" fmla="*/ 1095575 h 1112151"/>
              <a:gd name="connsiteX5" fmla="*/ 1594821 w 1761765"/>
              <a:gd name="connsiteY5" fmla="*/ 1019711 h 1112151"/>
              <a:gd name="connsiteX6" fmla="*/ 1513200 w 1761765"/>
              <a:gd name="connsiteY6" fmla="*/ 856627 h 1112151"/>
              <a:gd name="connsiteX7" fmla="*/ 1538499 w 1761765"/>
              <a:gd name="connsiteY7" fmla="*/ 770415 h 1112151"/>
              <a:gd name="connsiteX8" fmla="*/ 1585229 w 1761765"/>
              <a:gd name="connsiteY8" fmla="*/ 764759 h 1112151"/>
              <a:gd name="connsiteX9" fmla="*/ 933455 w 1761765"/>
              <a:gd name="connsiteY9" fmla="*/ 161308 h 1112151"/>
              <a:gd name="connsiteX10" fmla="*/ 957797 w 1761765"/>
              <a:gd name="connsiteY10" fmla="*/ 167970 h 1112151"/>
              <a:gd name="connsiteX11" fmla="*/ 1286982 w 1761765"/>
              <a:gd name="connsiteY11" fmla="*/ 387616 h 1112151"/>
              <a:gd name="connsiteX12" fmla="*/ 1293725 w 1761765"/>
              <a:gd name="connsiteY12" fmla="*/ 477075 h 1112151"/>
              <a:gd name="connsiteX13" fmla="*/ 1245453 w 1761765"/>
              <a:gd name="connsiteY13" fmla="*/ 499154 h 1112151"/>
              <a:gd name="connsiteX14" fmla="*/ 1245167 w 1761765"/>
              <a:gd name="connsiteY14" fmla="*/ 499154 h 1112151"/>
              <a:gd name="connsiteX15" fmla="*/ 1203638 w 1761765"/>
              <a:gd name="connsiteY15" fmla="*/ 484104 h 1112151"/>
              <a:gd name="connsiteX16" fmla="*/ 900647 w 1761765"/>
              <a:gd name="connsiteY16" fmla="*/ 281508 h 1112151"/>
              <a:gd name="connsiteX17" fmla="*/ 872454 w 1761765"/>
              <a:gd name="connsiteY17" fmla="*/ 196164 h 1112151"/>
              <a:gd name="connsiteX18" fmla="*/ 933455 w 1761765"/>
              <a:gd name="connsiteY18" fmla="*/ 161308 h 1112151"/>
              <a:gd name="connsiteX19" fmla="*/ 454020 w 1761765"/>
              <a:gd name="connsiteY19" fmla="*/ 13474 h 1112151"/>
              <a:gd name="connsiteX20" fmla="*/ 477919 w 1761765"/>
              <a:gd name="connsiteY20" fmla="*/ 21437 h 1112151"/>
              <a:gd name="connsiteX21" fmla="*/ 509236 w 1761765"/>
              <a:gd name="connsiteY21" fmla="*/ 84182 h 1112151"/>
              <a:gd name="connsiteX22" fmla="*/ 445829 w 1761765"/>
              <a:gd name="connsiteY22" fmla="*/ 139871 h 1112151"/>
              <a:gd name="connsiteX23" fmla="*/ 437447 w 1761765"/>
              <a:gd name="connsiteY23" fmla="*/ 139395 h 1112151"/>
              <a:gd name="connsiteX24" fmla="*/ 73211 w 1761765"/>
              <a:gd name="connsiteY24" fmla="*/ 137204 h 1112151"/>
              <a:gd name="connsiteX25" fmla="*/ 749 w 1761765"/>
              <a:gd name="connsiteY25" fmla="*/ 84082 h 1112151"/>
              <a:gd name="connsiteX26" fmla="*/ 53871 w 1761765"/>
              <a:gd name="connsiteY26" fmla="*/ 11621 h 1112151"/>
              <a:gd name="connsiteX27" fmla="*/ 58352 w 1761765"/>
              <a:gd name="connsiteY27" fmla="*/ 11093 h 1112151"/>
              <a:gd name="connsiteX28" fmla="*/ 454020 w 1761765"/>
              <a:gd name="connsiteY28" fmla="*/ 13474 h 111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1765" h="1112151">
                <a:moveTo>
                  <a:pt x="1585229" y="764759"/>
                </a:moveTo>
                <a:cubicBezTo>
                  <a:pt x="1600438" y="768789"/>
                  <a:pt x="1614156" y="778436"/>
                  <a:pt x="1623024" y="792810"/>
                </a:cubicBezTo>
                <a:cubicBezTo>
                  <a:pt x="1656300" y="850065"/>
                  <a:pt x="1685920" y="909291"/>
                  <a:pt x="1711735" y="970132"/>
                </a:cubicBezTo>
                <a:lnTo>
                  <a:pt x="1761765" y="1112151"/>
                </a:lnTo>
                <a:lnTo>
                  <a:pt x="1621544" y="1095575"/>
                </a:lnTo>
                <a:lnTo>
                  <a:pt x="1594821" y="1019711"/>
                </a:lnTo>
                <a:cubicBezTo>
                  <a:pt x="1571072" y="963752"/>
                  <a:pt x="1543819" y="909282"/>
                  <a:pt x="1513200" y="856627"/>
                </a:cubicBezTo>
                <a:cubicBezTo>
                  <a:pt x="1496379" y="825834"/>
                  <a:pt x="1507704" y="787236"/>
                  <a:pt x="1538499" y="770415"/>
                </a:cubicBezTo>
                <a:cubicBezTo>
                  <a:pt x="1553325" y="762319"/>
                  <a:pt x="1570022" y="760730"/>
                  <a:pt x="1585229" y="764759"/>
                </a:cubicBezTo>
                <a:close/>
                <a:moveTo>
                  <a:pt x="933455" y="161308"/>
                </a:moveTo>
                <a:cubicBezTo>
                  <a:pt x="941692" y="161855"/>
                  <a:pt x="949959" y="164024"/>
                  <a:pt x="957797" y="167970"/>
                </a:cubicBezTo>
                <a:cubicBezTo>
                  <a:pt x="1076184" y="227289"/>
                  <a:pt x="1186759" y="301068"/>
                  <a:pt x="1286982" y="387616"/>
                </a:cubicBezTo>
                <a:cubicBezTo>
                  <a:pt x="1313547" y="410457"/>
                  <a:pt x="1316565"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89" y="172649"/>
                  <a:pt x="908742" y="159670"/>
                  <a:pt x="933455" y="161308"/>
                </a:cubicBezTo>
                <a:close/>
                <a:moveTo>
                  <a:pt x="454020" y="13474"/>
                </a:moveTo>
                <a:cubicBezTo>
                  <a:pt x="462713" y="14543"/>
                  <a:pt x="470778" y="17324"/>
                  <a:pt x="477919" y="21437"/>
                </a:cubicBez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8" name="TextBox 7">
            <a:extLst>
              <a:ext uri="{FF2B5EF4-FFF2-40B4-BE49-F238E27FC236}">
                <a16:creationId xmlns:a16="http://schemas.microsoft.com/office/drawing/2014/main" id="{296DE27E-D6AB-63A8-3DC0-8DC74656542D}"/>
              </a:ext>
            </a:extLst>
          </p:cNvPr>
          <p:cNvSpPr txBox="1"/>
          <p:nvPr/>
        </p:nvSpPr>
        <p:spPr>
          <a:xfrm>
            <a:off x="5385164" y="1788632"/>
            <a:ext cx="3018994" cy="923330"/>
          </a:xfrm>
          <a:prstGeom prst="rect">
            <a:avLst/>
          </a:prstGeom>
          <a:noFill/>
        </p:spPr>
        <p:txBody>
          <a:bodyPr wrap="square" rtlCol="0">
            <a:spAutoFit/>
          </a:bodyPr>
          <a:lstStyle/>
          <a:p>
            <a:r>
              <a:rPr lang="en-US" sz="1800" dirty="0"/>
              <a:t>The ‘Calculator Ready’ message appears for the first 3 seconds as shown in Fig.</a:t>
            </a:r>
            <a:endParaRPr lang="en-US" dirty="0"/>
          </a:p>
        </p:txBody>
      </p:sp>
    </p:spTree>
    <p:extLst>
      <p:ext uri="{BB962C8B-B14F-4D97-AF65-F5344CB8AC3E}">
        <p14:creationId xmlns:p14="http://schemas.microsoft.com/office/powerpoint/2010/main" val="2594499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TotalTime>
  <Words>1411</Words>
  <Application>Microsoft Office PowerPoint</Application>
  <PresentationFormat>Widescreen</PresentationFormat>
  <Paragraphs>72</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Office Theme</vt:lpstr>
      <vt:lpstr>Virtual Calculator controlled by Hand Gestures</vt:lpstr>
      <vt:lpstr>Group Member Information</vt:lpstr>
      <vt:lpstr>Role/Responsibilities and Contribution</vt:lpstr>
      <vt:lpstr>Motivation</vt:lpstr>
      <vt:lpstr>Objectives</vt:lpstr>
      <vt:lpstr>Related Works</vt:lpstr>
      <vt:lpstr>Problem Statement</vt:lpstr>
      <vt:lpstr>Proposed Solution</vt:lpstr>
      <vt:lpstr>Results</vt:lpstr>
      <vt:lpstr>Results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Calculator controlled by Hand Gestures</dc:title>
  <dc:creator>chinmayee pendyala</dc:creator>
  <cp:lastModifiedBy>chinmayee pendyala</cp:lastModifiedBy>
  <cp:revision>5</cp:revision>
  <dcterms:created xsi:type="dcterms:W3CDTF">2023-04-27T04:19:09Z</dcterms:created>
  <dcterms:modified xsi:type="dcterms:W3CDTF">2023-04-28T05:30:58Z</dcterms:modified>
</cp:coreProperties>
</file>